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62" r:id="rId3"/>
    <p:sldId id="257" r:id="rId4"/>
    <p:sldId id="258" r:id="rId5"/>
    <p:sldId id="259" r:id="rId6"/>
    <p:sldId id="260" r:id="rId7"/>
    <p:sldId id="261" r:id="rId8"/>
    <p:sldId id="263" r:id="rId9"/>
    <p:sldId id="264" r:id="rId10"/>
    <p:sldId id="265" r:id="rId11"/>
    <p:sldId id="267" r:id="rId12"/>
    <p:sldId id="276" r:id="rId13"/>
    <p:sldId id="266" r:id="rId14"/>
    <p:sldId id="277" r:id="rId15"/>
    <p:sldId id="278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4" d="100"/>
          <a:sy n="94" d="100"/>
        </p:scale>
        <p:origin x="-1284" y="-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D486B1-AB59-4FEC-96FA-3ECEF6478EDD}" type="datetimeFigureOut">
              <a:rPr lang="ru-RU" smtClean="0"/>
              <a:t>02.03.2015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392F87-8B36-48AA-8103-4019BB331F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76156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Создаем межведомственный уникальный документ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392F87-8B36-48AA-8103-4019BB331FA5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03532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Создаем межведомственный уникальный документ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392F87-8B36-48AA-8103-4019BB331FA5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45524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E72CF-F539-407F-A079-8F6362F29B1C}" type="datetimeFigureOut">
              <a:rPr lang="ru-RU" smtClean="0"/>
              <a:t>02.03.2015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EEFB8-22C0-41FE-8EEA-F5911D4C7D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86273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E72CF-F539-407F-A079-8F6362F29B1C}" type="datetimeFigureOut">
              <a:rPr lang="ru-RU" smtClean="0"/>
              <a:t>02.03.2015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EEFB8-22C0-41FE-8EEA-F5911D4C7D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9335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E72CF-F539-407F-A079-8F6362F29B1C}" type="datetimeFigureOut">
              <a:rPr lang="ru-RU" smtClean="0"/>
              <a:t>02.03.2015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EEFB8-22C0-41FE-8EEA-F5911D4C7D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72379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E72CF-F539-407F-A079-8F6362F29B1C}" type="datetimeFigureOut">
              <a:rPr lang="ru-RU" smtClean="0"/>
              <a:t>02.03.2015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EEFB8-22C0-41FE-8EEA-F5911D4C7D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44872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E72CF-F539-407F-A079-8F6362F29B1C}" type="datetimeFigureOut">
              <a:rPr lang="ru-RU" smtClean="0"/>
              <a:t>02.03.2015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EEFB8-22C0-41FE-8EEA-F5911D4C7D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19047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E72CF-F539-407F-A079-8F6362F29B1C}" type="datetimeFigureOut">
              <a:rPr lang="ru-RU" smtClean="0"/>
              <a:t>02.03.2015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EEFB8-22C0-41FE-8EEA-F5911D4C7D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41960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E72CF-F539-407F-A079-8F6362F29B1C}" type="datetimeFigureOut">
              <a:rPr lang="ru-RU" smtClean="0"/>
              <a:t>02.03.2015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EEFB8-22C0-41FE-8EEA-F5911D4C7D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52577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E72CF-F539-407F-A079-8F6362F29B1C}" type="datetimeFigureOut">
              <a:rPr lang="ru-RU" smtClean="0"/>
              <a:t>02.03.2015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EEFB8-22C0-41FE-8EEA-F5911D4C7D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90896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E72CF-F539-407F-A079-8F6362F29B1C}" type="datetimeFigureOut">
              <a:rPr lang="ru-RU" smtClean="0"/>
              <a:t>02.03.2015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EEFB8-22C0-41FE-8EEA-F5911D4C7D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44196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E72CF-F539-407F-A079-8F6362F29B1C}" type="datetimeFigureOut">
              <a:rPr lang="ru-RU" smtClean="0"/>
              <a:t>02.03.2015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EEFB8-22C0-41FE-8EEA-F5911D4C7D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26661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E72CF-F539-407F-A079-8F6362F29B1C}" type="datetimeFigureOut">
              <a:rPr lang="ru-RU" smtClean="0"/>
              <a:t>02.03.2015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EEFB8-22C0-41FE-8EEA-F5911D4C7D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09771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5E72CF-F539-407F-A079-8F6362F29B1C}" type="datetimeFigureOut">
              <a:rPr lang="ru-RU" smtClean="0"/>
              <a:t>02.03.2015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BEEFB8-22C0-41FE-8EEA-F5911D4C7D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70244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Методические материалы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для практических занятий</a:t>
            </a:r>
            <a:endParaRPr lang="ru-RU" dirty="0"/>
          </a:p>
        </p:txBody>
      </p:sp>
      <p:sp>
        <p:nvSpPr>
          <p:cNvPr id="4" name="Овал 3"/>
          <p:cNvSpPr/>
          <p:nvPr/>
        </p:nvSpPr>
        <p:spPr bwMode="auto">
          <a:xfrm>
            <a:off x="55563" y="357188"/>
            <a:ext cx="928687" cy="928687"/>
          </a:xfrm>
          <a:prstGeom prst="ellipse">
            <a:avLst/>
          </a:prstGeom>
          <a:noFill/>
          <a:ln w="60325" cmpd="thickThin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fld id="{F1EFEE68-4AA7-4ED0-ACC1-9848D150AB6C}" type="slidenum">
              <a:rPr lang="en-US" sz="3200">
                <a:solidFill>
                  <a:schemeClr val="accent6">
                    <a:lumMod val="60000"/>
                    <a:lumOff val="40000"/>
                  </a:schemeClr>
                </a:solidFill>
              </a:rPr>
              <a:pPr algn="ctr">
                <a:defRPr/>
              </a:pPr>
              <a:t>1</a:t>
            </a:fld>
            <a:endParaRPr lang="ru-RU" sz="3200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cxnSp>
        <p:nvCxnSpPr>
          <p:cNvPr id="5" name="Прямая соединительная линия 4"/>
          <p:cNvCxnSpPr>
            <a:stCxn id="4" idx="0"/>
          </p:cNvCxnSpPr>
          <p:nvPr/>
        </p:nvCxnSpPr>
        <p:spPr bwMode="auto">
          <a:xfrm rot="5400000" flipH="1" flipV="1">
            <a:off x="4760913" y="-3884613"/>
            <a:ext cx="1588" cy="8482013"/>
          </a:xfrm>
          <a:prstGeom prst="line">
            <a:avLst/>
          </a:prstGeom>
          <a:noFill/>
          <a:ln w="60325" cmpd="thickThin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" name="Прямая соединительная линия 5"/>
          <p:cNvCxnSpPr/>
          <p:nvPr/>
        </p:nvCxnSpPr>
        <p:spPr bwMode="auto">
          <a:xfrm rot="16200000" flipV="1">
            <a:off x="-2886075" y="3762376"/>
            <a:ext cx="5894387" cy="11112"/>
          </a:xfrm>
          <a:prstGeom prst="line">
            <a:avLst/>
          </a:prstGeom>
          <a:noFill/>
          <a:ln w="60325" cmpd="thickThin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3553335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984250" y="274638"/>
            <a:ext cx="770255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 smtClean="0">
                <a:solidFill>
                  <a:srgbClr val="006699"/>
                </a:solidFill>
              </a:rPr>
              <a:t>Работа с органами власти</a:t>
            </a:r>
            <a:endParaRPr lang="ru-RU" sz="2400" dirty="0"/>
          </a:p>
        </p:txBody>
      </p:sp>
      <p:sp>
        <p:nvSpPr>
          <p:cNvPr id="5" name="Rectangle 13"/>
          <p:cNvSpPr>
            <a:spLocks noChangeArrowheads="1"/>
          </p:cNvSpPr>
          <p:nvPr/>
        </p:nvSpPr>
        <p:spPr bwMode="auto">
          <a:xfrm>
            <a:off x="1115616" y="1372706"/>
            <a:ext cx="230133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2000" b="1" i="1" dirty="0" smtClean="0"/>
              <a:t>Добавление офиса</a:t>
            </a:r>
            <a:endParaRPr lang="en-US" sz="2000" b="1" i="1" dirty="0"/>
          </a:p>
        </p:txBody>
      </p:sp>
      <p:grpSp>
        <p:nvGrpSpPr>
          <p:cNvPr id="6" name="Группа 13"/>
          <p:cNvGrpSpPr>
            <a:grpSpLocks/>
          </p:cNvGrpSpPr>
          <p:nvPr/>
        </p:nvGrpSpPr>
        <p:grpSpPr bwMode="auto">
          <a:xfrm>
            <a:off x="55563" y="355600"/>
            <a:ext cx="8947150" cy="6359525"/>
            <a:chOff x="55977" y="356372"/>
            <a:chExt cx="8945973" cy="6358776"/>
          </a:xfrm>
        </p:grpSpPr>
        <p:sp>
          <p:nvSpPr>
            <p:cNvPr id="7" name="Овал 6"/>
            <p:cNvSpPr/>
            <p:nvPr/>
          </p:nvSpPr>
          <p:spPr>
            <a:xfrm>
              <a:off x="55977" y="357960"/>
              <a:ext cx="928565" cy="928578"/>
            </a:xfrm>
            <a:prstGeom prst="ellipse">
              <a:avLst/>
            </a:prstGeom>
            <a:noFill/>
            <a:ln w="60325" cmpd="thickThin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fld id="{97251726-59DA-41AD-BFE4-5D9356116D61}" type="slidenum">
                <a:rPr lang="en-US" sz="3200">
                  <a:solidFill>
                    <a:schemeClr val="accent6">
                      <a:lumMod val="60000"/>
                      <a:lumOff val="40000"/>
                    </a:schemeClr>
                  </a:solidFill>
                </a:rPr>
                <a:pPr algn="ctr">
                  <a:defRPr/>
                </a:pPr>
                <a:t>10</a:t>
              </a:fld>
              <a:endParaRPr lang="ru-RU" sz="3200" dirty="0">
                <a:solidFill>
                  <a:schemeClr val="accent6">
                    <a:lumMod val="60000"/>
                    <a:lumOff val="40000"/>
                  </a:schemeClr>
                </a:solidFill>
              </a:endParaRPr>
            </a:p>
          </p:txBody>
        </p:sp>
        <p:cxnSp>
          <p:nvCxnSpPr>
            <p:cNvPr id="8" name="Прямая соединительная линия 7"/>
            <p:cNvCxnSpPr>
              <a:stCxn id="7" idx="0"/>
            </p:cNvCxnSpPr>
            <p:nvPr/>
          </p:nvCxnSpPr>
          <p:spPr>
            <a:xfrm rot="5400000" flipH="1" flipV="1">
              <a:off x="4760708" y="-3883283"/>
              <a:ext cx="1588" cy="8480897"/>
            </a:xfrm>
            <a:prstGeom prst="line">
              <a:avLst/>
            </a:prstGeom>
            <a:noFill/>
            <a:ln w="60325" cmpd="thickThin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9" name="Прямая соединительная линия 8"/>
            <p:cNvCxnSpPr>
              <a:endCxn id="7" idx="2"/>
            </p:cNvCxnSpPr>
            <p:nvPr/>
          </p:nvCxnSpPr>
          <p:spPr>
            <a:xfrm rot="16200000" flipV="1">
              <a:off x="-2885315" y="3762747"/>
              <a:ext cx="5893693" cy="11111"/>
            </a:xfrm>
            <a:prstGeom prst="line">
              <a:avLst/>
            </a:prstGeom>
            <a:noFill/>
            <a:ln w="60325" cmpd="thickThin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21" name="Rectangle 12"/>
          <p:cNvSpPr>
            <a:spLocks noChangeArrowheads="1"/>
          </p:cNvSpPr>
          <p:nvPr/>
        </p:nvSpPr>
        <p:spPr bwMode="auto">
          <a:xfrm>
            <a:off x="107504" y="6344493"/>
            <a:ext cx="82804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Перейдем к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работе с документами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Rectangle 23"/>
          <p:cNvSpPr>
            <a:spLocks noChangeArrowheads="1"/>
          </p:cNvSpPr>
          <p:nvPr/>
        </p:nvSpPr>
        <p:spPr bwMode="auto">
          <a:xfrm>
            <a:off x="6039463" y="1748730"/>
            <a:ext cx="3104537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/>
          <a:p>
            <a:pPr marL="457200" indent="-457200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1. Добавьте информацию об офисах в следующих блоках:</a:t>
            </a:r>
            <a:endParaRPr lang="ru-RU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039463" y="2654682"/>
            <a:ext cx="296325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Основные сведения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Адрес офиса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Контактная информация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Дополнительные сведения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Платежные реквизиты</a:t>
            </a:r>
            <a:endParaRPr lang="ru-RU" dirty="0"/>
          </a:p>
        </p:txBody>
      </p:sp>
      <p:sp>
        <p:nvSpPr>
          <p:cNvPr id="22" name="Rectangle 23"/>
          <p:cNvSpPr>
            <a:spLocks noChangeArrowheads="1"/>
          </p:cNvSpPr>
          <p:nvPr/>
        </p:nvSpPr>
        <p:spPr bwMode="auto">
          <a:xfrm>
            <a:off x="395536" y="4524552"/>
            <a:ext cx="397364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/>
          <a:p>
            <a:pPr marL="457200" indent="-457200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. Нажмите кнопку 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Сохранить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055" y="1833760"/>
            <a:ext cx="5774173" cy="2327573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24317415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984250" y="346646"/>
            <a:ext cx="7702550" cy="77809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 smtClean="0">
                <a:solidFill>
                  <a:srgbClr val="006699"/>
                </a:solidFill>
              </a:rPr>
              <a:t>Работа с рабочими документами</a:t>
            </a:r>
            <a:endParaRPr lang="ru-RU" sz="2400" dirty="0"/>
          </a:p>
        </p:txBody>
      </p:sp>
      <p:sp>
        <p:nvSpPr>
          <p:cNvPr id="5" name="Rectangle 13"/>
          <p:cNvSpPr>
            <a:spLocks noChangeArrowheads="1"/>
          </p:cNvSpPr>
          <p:nvPr/>
        </p:nvSpPr>
        <p:spPr bwMode="auto">
          <a:xfrm>
            <a:off x="1115616" y="1372706"/>
            <a:ext cx="369043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2000" b="1" i="1" dirty="0" smtClean="0"/>
              <a:t>Создание рабочего документа</a:t>
            </a:r>
            <a:endParaRPr lang="en-US" sz="2000" b="1" i="1" dirty="0"/>
          </a:p>
        </p:txBody>
      </p:sp>
      <p:grpSp>
        <p:nvGrpSpPr>
          <p:cNvPr id="6" name="Группа 13"/>
          <p:cNvGrpSpPr>
            <a:grpSpLocks/>
          </p:cNvGrpSpPr>
          <p:nvPr/>
        </p:nvGrpSpPr>
        <p:grpSpPr bwMode="auto">
          <a:xfrm>
            <a:off x="55563" y="355600"/>
            <a:ext cx="8947150" cy="6359525"/>
            <a:chOff x="55977" y="356372"/>
            <a:chExt cx="8945973" cy="6358776"/>
          </a:xfrm>
        </p:grpSpPr>
        <p:sp>
          <p:nvSpPr>
            <p:cNvPr id="7" name="Овал 6"/>
            <p:cNvSpPr/>
            <p:nvPr/>
          </p:nvSpPr>
          <p:spPr>
            <a:xfrm>
              <a:off x="55977" y="357960"/>
              <a:ext cx="928565" cy="928578"/>
            </a:xfrm>
            <a:prstGeom prst="ellipse">
              <a:avLst/>
            </a:prstGeom>
            <a:noFill/>
            <a:ln w="60325" cmpd="thickThin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fld id="{97251726-59DA-41AD-BFE4-5D9356116D61}" type="slidenum">
                <a:rPr lang="en-US" sz="3200">
                  <a:solidFill>
                    <a:schemeClr val="accent6">
                      <a:lumMod val="60000"/>
                      <a:lumOff val="40000"/>
                    </a:schemeClr>
                  </a:solidFill>
                </a:rPr>
                <a:pPr algn="ctr">
                  <a:defRPr/>
                </a:pPr>
                <a:t>11</a:t>
              </a:fld>
              <a:endParaRPr lang="ru-RU" sz="3200" dirty="0">
                <a:solidFill>
                  <a:schemeClr val="accent6">
                    <a:lumMod val="60000"/>
                    <a:lumOff val="40000"/>
                  </a:schemeClr>
                </a:solidFill>
              </a:endParaRPr>
            </a:p>
          </p:txBody>
        </p:sp>
        <p:cxnSp>
          <p:nvCxnSpPr>
            <p:cNvPr id="8" name="Прямая соединительная линия 7"/>
            <p:cNvCxnSpPr>
              <a:stCxn id="7" idx="0"/>
            </p:cNvCxnSpPr>
            <p:nvPr/>
          </p:nvCxnSpPr>
          <p:spPr>
            <a:xfrm rot="5400000" flipH="1" flipV="1">
              <a:off x="4760708" y="-3883283"/>
              <a:ext cx="1588" cy="8480897"/>
            </a:xfrm>
            <a:prstGeom prst="line">
              <a:avLst/>
            </a:prstGeom>
            <a:noFill/>
            <a:ln w="60325" cmpd="thickThin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9" name="Прямая соединительная линия 8"/>
            <p:cNvCxnSpPr>
              <a:endCxn id="7" idx="2"/>
            </p:cNvCxnSpPr>
            <p:nvPr/>
          </p:nvCxnSpPr>
          <p:spPr>
            <a:xfrm rot="16200000" flipV="1">
              <a:off x="-2885315" y="3762747"/>
              <a:ext cx="5893693" cy="11111"/>
            </a:xfrm>
            <a:prstGeom prst="line">
              <a:avLst/>
            </a:prstGeom>
            <a:noFill/>
            <a:ln w="60325" cmpd="thickThin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16" name="Rectangle 23"/>
          <p:cNvSpPr>
            <a:spLocks noChangeArrowheads="1"/>
          </p:cNvSpPr>
          <p:nvPr/>
        </p:nvSpPr>
        <p:spPr bwMode="auto">
          <a:xfrm>
            <a:off x="5151570" y="1755046"/>
            <a:ext cx="399243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/>
          <a:p>
            <a:pPr marL="457200" indent="-457200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Нажмите кнопку 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Создать рабочий документ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Rectangle 12"/>
          <p:cNvSpPr>
            <a:spLocks noChangeArrowheads="1"/>
          </p:cNvSpPr>
          <p:nvPr/>
        </p:nvSpPr>
        <p:spPr bwMode="auto">
          <a:xfrm>
            <a:off x="107504" y="6344493"/>
            <a:ext cx="82804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Перейдем к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работе с НПА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23"/>
          <p:cNvSpPr>
            <a:spLocks noChangeArrowheads="1"/>
          </p:cNvSpPr>
          <p:nvPr/>
        </p:nvSpPr>
        <p:spPr bwMode="auto">
          <a:xfrm>
            <a:off x="5151570" y="2483604"/>
            <a:ext cx="399243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/>
          <a:p>
            <a:pPr marL="457200" indent="-457200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2. Заполните поля документа</a:t>
            </a:r>
          </a:p>
        </p:txBody>
      </p:sp>
      <p:sp>
        <p:nvSpPr>
          <p:cNvPr id="17" name="Rectangle 23"/>
          <p:cNvSpPr>
            <a:spLocks noChangeArrowheads="1"/>
          </p:cNvSpPr>
          <p:nvPr/>
        </p:nvSpPr>
        <p:spPr bwMode="auto">
          <a:xfrm>
            <a:off x="5166770" y="2959300"/>
            <a:ext cx="394146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/>
          <a:p>
            <a:pPr marL="457200" indent="-457200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. Нажмите кнопку 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Сохранить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700" y="1798389"/>
            <a:ext cx="4769943" cy="2893790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31977379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984250" y="346646"/>
            <a:ext cx="7702550" cy="85010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 smtClean="0">
                <a:solidFill>
                  <a:srgbClr val="006699"/>
                </a:solidFill>
              </a:rPr>
              <a:t>Работа с нормативно-правовыми актами</a:t>
            </a:r>
            <a:endParaRPr lang="ru-RU" sz="2400" dirty="0"/>
          </a:p>
        </p:txBody>
      </p:sp>
      <p:sp>
        <p:nvSpPr>
          <p:cNvPr id="5" name="Rectangle 13"/>
          <p:cNvSpPr>
            <a:spLocks noChangeArrowheads="1"/>
          </p:cNvSpPr>
          <p:nvPr/>
        </p:nvSpPr>
        <p:spPr bwMode="auto">
          <a:xfrm>
            <a:off x="1115616" y="1372706"/>
            <a:ext cx="177003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2000" b="1" i="1" dirty="0" smtClean="0"/>
              <a:t>Создание НПА</a:t>
            </a:r>
            <a:endParaRPr lang="en-US" sz="2000" b="1" i="1" dirty="0"/>
          </a:p>
        </p:txBody>
      </p:sp>
      <p:grpSp>
        <p:nvGrpSpPr>
          <p:cNvPr id="6" name="Группа 13"/>
          <p:cNvGrpSpPr>
            <a:grpSpLocks/>
          </p:cNvGrpSpPr>
          <p:nvPr/>
        </p:nvGrpSpPr>
        <p:grpSpPr bwMode="auto">
          <a:xfrm>
            <a:off x="55563" y="355600"/>
            <a:ext cx="8947150" cy="6359525"/>
            <a:chOff x="55977" y="356372"/>
            <a:chExt cx="8945973" cy="6358776"/>
          </a:xfrm>
        </p:grpSpPr>
        <p:sp>
          <p:nvSpPr>
            <p:cNvPr id="7" name="Овал 6"/>
            <p:cNvSpPr/>
            <p:nvPr/>
          </p:nvSpPr>
          <p:spPr>
            <a:xfrm>
              <a:off x="55977" y="357960"/>
              <a:ext cx="928565" cy="928578"/>
            </a:xfrm>
            <a:prstGeom prst="ellipse">
              <a:avLst/>
            </a:prstGeom>
            <a:noFill/>
            <a:ln w="60325" cmpd="thickThin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fld id="{97251726-59DA-41AD-BFE4-5D9356116D61}" type="slidenum">
                <a:rPr lang="en-US" sz="3200">
                  <a:solidFill>
                    <a:schemeClr val="accent6">
                      <a:lumMod val="60000"/>
                      <a:lumOff val="40000"/>
                    </a:schemeClr>
                  </a:solidFill>
                </a:rPr>
                <a:pPr algn="ctr">
                  <a:defRPr/>
                </a:pPr>
                <a:t>12</a:t>
              </a:fld>
              <a:endParaRPr lang="ru-RU" sz="3200" dirty="0">
                <a:solidFill>
                  <a:schemeClr val="accent6">
                    <a:lumMod val="60000"/>
                    <a:lumOff val="40000"/>
                  </a:schemeClr>
                </a:solidFill>
              </a:endParaRPr>
            </a:p>
          </p:txBody>
        </p:sp>
        <p:cxnSp>
          <p:nvCxnSpPr>
            <p:cNvPr id="8" name="Прямая соединительная линия 7"/>
            <p:cNvCxnSpPr>
              <a:stCxn id="7" idx="0"/>
            </p:cNvCxnSpPr>
            <p:nvPr/>
          </p:nvCxnSpPr>
          <p:spPr>
            <a:xfrm rot="5400000" flipH="1" flipV="1">
              <a:off x="4760708" y="-3883283"/>
              <a:ext cx="1588" cy="8480897"/>
            </a:xfrm>
            <a:prstGeom prst="line">
              <a:avLst/>
            </a:prstGeom>
            <a:noFill/>
            <a:ln w="60325" cmpd="thickThin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9" name="Прямая соединительная линия 8"/>
            <p:cNvCxnSpPr>
              <a:endCxn id="7" idx="2"/>
            </p:cNvCxnSpPr>
            <p:nvPr/>
          </p:nvCxnSpPr>
          <p:spPr>
            <a:xfrm rot="16200000" flipV="1">
              <a:off x="-2885315" y="3762747"/>
              <a:ext cx="5893693" cy="11111"/>
            </a:xfrm>
            <a:prstGeom prst="line">
              <a:avLst/>
            </a:prstGeom>
            <a:noFill/>
            <a:ln w="60325" cmpd="thickThin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16" name="Rectangle 23"/>
          <p:cNvSpPr>
            <a:spLocks noChangeArrowheads="1"/>
          </p:cNvSpPr>
          <p:nvPr/>
        </p:nvSpPr>
        <p:spPr bwMode="auto">
          <a:xfrm>
            <a:off x="5419132" y="1840197"/>
            <a:ext cx="399243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/>
          <a:p>
            <a:pPr marL="457200" indent="-457200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Нажмите кнопку 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Создать НПА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23"/>
          <p:cNvSpPr>
            <a:spLocks noChangeArrowheads="1"/>
          </p:cNvSpPr>
          <p:nvPr/>
        </p:nvSpPr>
        <p:spPr bwMode="auto">
          <a:xfrm>
            <a:off x="5432576" y="2315893"/>
            <a:ext cx="399243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/>
          <a:p>
            <a:pPr marL="457200" indent="-457200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2. Заполните поля документа</a:t>
            </a:r>
          </a:p>
        </p:txBody>
      </p:sp>
      <p:sp>
        <p:nvSpPr>
          <p:cNvPr id="17" name="Rectangle 23"/>
          <p:cNvSpPr>
            <a:spLocks noChangeArrowheads="1"/>
          </p:cNvSpPr>
          <p:nvPr/>
        </p:nvSpPr>
        <p:spPr bwMode="auto">
          <a:xfrm>
            <a:off x="5432576" y="2791589"/>
            <a:ext cx="394146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/>
          <a:p>
            <a:pPr marL="457200" indent="-457200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. Нажмите кнопку 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Сохранить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12" y="1768151"/>
            <a:ext cx="5126783" cy="3124631"/>
          </a:xfrm>
          <a:prstGeom prst="rect">
            <a:avLst/>
          </a:prstGeom>
        </p:spPr>
      </p:pic>
      <p:sp>
        <p:nvSpPr>
          <p:cNvPr id="14" name="Rectangle 12"/>
          <p:cNvSpPr>
            <a:spLocks noChangeArrowheads="1"/>
          </p:cNvSpPr>
          <p:nvPr/>
        </p:nvSpPr>
        <p:spPr bwMode="auto">
          <a:xfrm>
            <a:off x="107504" y="6344493"/>
            <a:ext cx="82804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Перейдем к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работе с услугами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64913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984250" y="274638"/>
            <a:ext cx="770255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 smtClean="0">
                <a:solidFill>
                  <a:srgbClr val="006699"/>
                </a:solidFill>
              </a:rPr>
              <a:t>Работа с услугами</a:t>
            </a:r>
            <a:endParaRPr lang="ru-RU" sz="2400" dirty="0"/>
          </a:p>
        </p:txBody>
      </p:sp>
      <p:sp>
        <p:nvSpPr>
          <p:cNvPr id="5" name="Rectangle 13"/>
          <p:cNvSpPr>
            <a:spLocks noChangeArrowheads="1"/>
          </p:cNvSpPr>
          <p:nvPr/>
        </p:nvSpPr>
        <p:spPr bwMode="auto">
          <a:xfrm>
            <a:off x="1115616" y="1372706"/>
            <a:ext cx="209384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2000" b="1" i="1" dirty="0" smtClean="0"/>
              <a:t>Создание услуги</a:t>
            </a:r>
            <a:endParaRPr lang="en-US" sz="2000" b="1" i="1" dirty="0"/>
          </a:p>
        </p:txBody>
      </p:sp>
      <p:grpSp>
        <p:nvGrpSpPr>
          <p:cNvPr id="6" name="Группа 13"/>
          <p:cNvGrpSpPr>
            <a:grpSpLocks/>
          </p:cNvGrpSpPr>
          <p:nvPr/>
        </p:nvGrpSpPr>
        <p:grpSpPr bwMode="auto">
          <a:xfrm>
            <a:off x="55563" y="355600"/>
            <a:ext cx="8947150" cy="6359525"/>
            <a:chOff x="55977" y="356372"/>
            <a:chExt cx="8945973" cy="6358776"/>
          </a:xfrm>
        </p:grpSpPr>
        <p:sp>
          <p:nvSpPr>
            <p:cNvPr id="7" name="Овал 6"/>
            <p:cNvSpPr/>
            <p:nvPr/>
          </p:nvSpPr>
          <p:spPr>
            <a:xfrm>
              <a:off x="55977" y="357960"/>
              <a:ext cx="928565" cy="928578"/>
            </a:xfrm>
            <a:prstGeom prst="ellipse">
              <a:avLst/>
            </a:prstGeom>
            <a:noFill/>
            <a:ln w="60325" cmpd="thickThin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fld id="{97251726-59DA-41AD-BFE4-5D9356116D61}" type="slidenum">
                <a:rPr lang="en-US" sz="3200">
                  <a:solidFill>
                    <a:schemeClr val="accent6">
                      <a:lumMod val="60000"/>
                      <a:lumOff val="40000"/>
                    </a:schemeClr>
                  </a:solidFill>
                </a:rPr>
                <a:pPr algn="ctr">
                  <a:defRPr/>
                </a:pPr>
                <a:t>13</a:t>
              </a:fld>
              <a:endParaRPr lang="ru-RU" sz="3200" dirty="0">
                <a:solidFill>
                  <a:schemeClr val="accent6">
                    <a:lumMod val="60000"/>
                    <a:lumOff val="40000"/>
                  </a:schemeClr>
                </a:solidFill>
              </a:endParaRPr>
            </a:p>
          </p:txBody>
        </p:sp>
        <p:cxnSp>
          <p:nvCxnSpPr>
            <p:cNvPr id="8" name="Прямая соединительная линия 7"/>
            <p:cNvCxnSpPr>
              <a:stCxn id="7" idx="0"/>
            </p:cNvCxnSpPr>
            <p:nvPr/>
          </p:nvCxnSpPr>
          <p:spPr>
            <a:xfrm rot="5400000" flipH="1" flipV="1">
              <a:off x="4760708" y="-3883283"/>
              <a:ext cx="1588" cy="8480897"/>
            </a:xfrm>
            <a:prstGeom prst="line">
              <a:avLst/>
            </a:prstGeom>
            <a:noFill/>
            <a:ln w="60325" cmpd="thickThin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9" name="Прямая соединительная линия 8"/>
            <p:cNvCxnSpPr>
              <a:endCxn id="7" idx="2"/>
            </p:cNvCxnSpPr>
            <p:nvPr/>
          </p:nvCxnSpPr>
          <p:spPr>
            <a:xfrm rot="16200000" flipV="1">
              <a:off x="-2885315" y="3762747"/>
              <a:ext cx="5893693" cy="11111"/>
            </a:xfrm>
            <a:prstGeom prst="line">
              <a:avLst/>
            </a:prstGeom>
            <a:noFill/>
            <a:ln w="60325" cmpd="thickThin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16" name="Rectangle 23"/>
          <p:cNvSpPr>
            <a:spLocks noChangeArrowheads="1"/>
          </p:cNvSpPr>
          <p:nvPr/>
        </p:nvSpPr>
        <p:spPr bwMode="auto">
          <a:xfrm>
            <a:off x="5202538" y="1628800"/>
            <a:ext cx="394146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/>
          <a:p>
            <a:pPr marL="457200" indent="-457200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Нажмите кнопку 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Создать новую услугу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Rectangle 12"/>
          <p:cNvSpPr>
            <a:spLocks noChangeArrowheads="1"/>
          </p:cNvSpPr>
          <p:nvPr/>
        </p:nvSpPr>
        <p:spPr bwMode="auto">
          <a:xfrm>
            <a:off x="107504" y="6344493"/>
            <a:ext cx="82804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Перейдем к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карточке органа власти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23"/>
          <p:cNvSpPr>
            <a:spLocks noChangeArrowheads="1"/>
          </p:cNvSpPr>
          <p:nvPr/>
        </p:nvSpPr>
        <p:spPr bwMode="auto">
          <a:xfrm>
            <a:off x="5202538" y="2132856"/>
            <a:ext cx="394146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/>
          <a:p>
            <a:pPr marL="457200" indent="-457200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2. Заполните закладки карточки услуги: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508104" y="2636912"/>
            <a:ext cx="3635896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Основные сведения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Сведения о консультировании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Досудебное обжалование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Участники и </a:t>
            </a:r>
            <a:r>
              <a:rPr lang="ru-RU" dirty="0" err="1" smtClean="0"/>
              <a:t>межведомственность</a:t>
            </a:r>
            <a:endParaRPr lang="ru-RU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НПА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Рабочие документы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Критерии принятия решений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Административные процедуры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Процедуры взаимодействия с заявителями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Формы контроля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Требования к местам предоставления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Административный регламент</a:t>
            </a:r>
            <a:endParaRPr lang="ru-RU" dirty="0"/>
          </a:p>
        </p:txBody>
      </p:sp>
      <p:sp>
        <p:nvSpPr>
          <p:cNvPr id="17" name="Rectangle 23"/>
          <p:cNvSpPr>
            <a:spLocks noChangeArrowheads="1"/>
          </p:cNvSpPr>
          <p:nvPr/>
        </p:nvSpPr>
        <p:spPr bwMode="auto">
          <a:xfrm>
            <a:off x="191806" y="4184293"/>
            <a:ext cx="507676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/>
          <a:p>
            <a:pPr marL="457200" indent="-457200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. В качестве ответственного органа власти необходимо выбрать орган власти, созданный на предыдущих шагах</a:t>
            </a:r>
            <a:endParaRPr lang="ru-RU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372" y="1784414"/>
            <a:ext cx="5125200" cy="2244265"/>
          </a:xfrm>
          <a:prstGeom prst="rect">
            <a:avLst/>
          </a:prstGeom>
        </p:spPr>
      </p:pic>
      <p:sp>
        <p:nvSpPr>
          <p:cNvPr id="18" name="Rectangle 23"/>
          <p:cNvSpPr>
            <a:spLocks noChangeArrowheads="1"/>
          </p:cNvSpPr>
          <p:nvPr/>
        </p:nvSpPr>
        <p:spPr bwMode="auto">
          <a:xfrm>
            <a:off x="217415" y="5805264"/>
            <a:ext cx="394146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/>
          <a:p>
            <a:pPr marL="457200" indent="-457200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. Нажмите кнопку 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Сохранить</a:t>
            </a:r>
          </a:p>
        </p:txBody>
      </p:sp>
      <p:sp>
        <p:nvSpPr>
          <p:cNvPr id="19" name="Rectangle 23"/>
          <p:cNvSpPr>
            <a:spLocks noChangeArrowheads="1"/>
          </p:cNvSpPr>
          <p:nvPr/>
        </p:nvSpPr>
        <p:spPr bwMode="auto">
          <a:xfrm>
            <a:off x="201436" y="5073821"/>
            <a:ext cx="509064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/>
          <a:p>
            <a:pPr marL="457200" indent="-457200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. Внесите рабочие документы и НПА, созданные на предыдущих шагах</a:t>
            </a:r>
            <a:endParaRPr lang="ru-RU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30710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984250" y="274638"/>
            <a:ext cx="770255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 smtClean="0">
                <a:solidFill>
                  <a:srgbClr val="006699"/>
                </a:solidFill>
              </a:rPr>
              <a:t>Работа со списком услуг органа власти</a:t>
            </a:r>
            <a:endParaRPr lang="ru-RU" sz="2400" dirty="0"/>
          </a:p>
        </p:txBody>
      </p:sp>
      <p:sp>
        <p:nvSpPr>
          <p:cNvPr id="5" name="Rectangle 13"/>
          <p:cNvSpPr>
            <a:spLocks noChangeArrowheads="1"/>
          </p:cNvSpPr>
          <p:nvPr/>
        </p:nvSpPr>
        <p:spPr bwMode="auto">
          <a:xfrm>
            <a:off x="1115616" y="1372706"/>
            <a:ext cx="333033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2000" b="1" i="1" dirty="0"/>
              <a:t>Ф</a:t>
            </a:r>
            <a:r>
              <a:rPr lang="ru-RU" sz="2000" b="1" i="1" dirty="0" smtClean="0"/>
              <a:t>ормирование списка услуг</a:t>
            </a:r>
            <a:endParaRPr lang="en-US" sz="2000" b="1" i="1" dirty="0"/>
          </a:p>
        </p:txBody>
      </p:sp>
      <p:grpSp>
        <p:nvGrpSpPr>
          <p:cNvPr id="6" name="Группа 13"/>
          <p:cNvGrpSpPr>
            <a:grpSpLocks/>
          </p:cNvGrpSpPr>
          <p:nvPr/>
        </p:nvGrpSpPr>
        <p:grpSpPr bwMode="auto">
          <a:xfrm>
            <a:off x="55563" y="355600"/>
            <a:ext cx="8947150" cy="6359525"/>
            <a:chOff x="55977" y="356372"/>
            <a:chExt cx="8945973" cy="6358776"/>
          </a:xfrm>
        </p:grpSpPr>
        <p:sp>
          <p:nvSpPr>
            <p:cNvPr id="7" name="Овал 6"/>
            <p:cNvSpPr/>
            <p:nvPr/>
          </p:nvSpPr>
          <p:spPr>
            <a:xfrm>
              <a:off x="55977" y="357960"/>
              <a:ext cx="928565" cy="928578"/>
            </a:xfrm>
            <a:prstGeom prst="ellipse">
              <a:avLst/>
            </a:prstGeom>
            <a:noFill/>
            <a:ln w="60325" cmpd="thickThin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fld id="{97251726-59DA-41AD-BFE4-5D9356116D61}" type="slidenum">
                <a:rPr lang="en-US" sz="3200">
                  <a:solidFill>
                    <a:schemeClr val="accent6">
                      <a:lumMod val="60000"/>
                      <a:lumOff val="40000"/>
                    </a:schemeClr>
                  </a:solidFill>
                </a:rPr>
                <a:pPr algn="ctr">
                  <a:defRPr/>
                </a:pPr>
                <a:t>14</a:t>
              </a:fld>
              <a:endParaRPr lang="ru-RU" sz="3200" dirty="0">
                <a:solidFill>
                  <a:schemeClr val="accent6">
                    <a:lumMod val="60000"/>
                    <a:lumOff val="40000"/>
                  </a:schemeClr>
                </a:solidFill>
              </a:endParaRPr>
            </a:p>
          </p:txBody>
        </p:sp>
        <p:cxnSp>
          <p:nvCxnSpPr>
            <p:cNvPr id="8" name="Прямая соединительная линия 7"/>
            <p:cNvCxnSpPr>
              <a:stCxn id="7" idx="0"/>
            </p:cNvCxnSpPr>
            <p:nvPr/>
          </p:nvCxnSpPr>
          <p:spPr>
            <a:xfrm rot="5400000" flipH="1" flipV="1">
              <a:off x="4760708" y="-3883283"/>
              <a:ext cx="1588" cy="8480897"/>
            </a:xfrm>
            <a:prstGeom prst="line">
              <a:avLst/>
            </a:prstGeom>
            <a:noFill/>
            <a:ln w="60325" cmpd="thickThin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9" name="Прямая соединительная линия 8"/>
            <p:cNvCxnSpPr>
              <a:endCxn id="7" idx="2"/>
            </p:cNvCxnSpPr>
            <p:nvPr/>
          </p:nvCxnSpPr>
          <p:spPr>
            <a:xfrm rot="16200000" flipV="1">
              <a:off x="-2885315" y="3762747"/>
              <a:ext cx="5893693" cy="11111"/>
            </a:xfrm>
            <a:prstGeom prst="line">
              <a:avLst/>
            </a:prstGeom>
            <a:noFill/>
            <a:ln w="60325" cmpd="thickThin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16" name="Rectangle 23"/>
          <p:cNvSpPr>
            <a:spLocks noChangeArrowheads="1"/>
          </p:cNvSpPr>
          <p:nvPr/>
        </p:nvSpPr>
        <p:spPr bwMode="auto">
          <a:xfrm>
            <a:off x="5202538" y="1785590"/>
            <a:ext cx="394146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/>
          <a:p>
            <a:pPr marL="457200" indent="-457200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Откройте карточку органа власти, созданную на предыдущих шагах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23"/>
          <p:cNvSpPr>
            <a:spLocks noChangeArrowheads="1"/>
          </p:cNvSpPr>
          <p:nvPr/>
        </p:nvSpPr>
        <p:spPr bwMode="auto">
          <a:xfrm>
            <a:off x="5240065" y="2854677"/>
            <a:ext cx="394146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/>
          <a:p>
            <a:pPr marL="457200" indent="-457200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2. Перейдите к закладке 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Услуги (функции) органа власти</a:t>
            </a:r>
          </a:p>
        </p:txBody>
      </p:sp>
      <p:sp>
        <p:nvSpPr>
          <p:cNvPr id="17" name="Rectangle 23"/>
          <p:cNvSpPr>
            <a:spLocks noChangeArrowheads="1"/>
          </p:cNvSpPr>
          <p:nvPr/>
        </p:nvSpPr>
        <p:spPr bwMode="auto">
          <a:xfrm>
            <a:off x="176016" y="4062396"/>
            <a:ext cx="851078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/>
          <a:p>
            <a:pPr marL="457200" indent="-457200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. Найдите в списке услугу, созданную на предыдущих шагах</a:t>
            </a:r>
            <a:endParaRPr lang="ru-RU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Rectangle 23"/>
          <p:cNvSpPr>
            <a:spLocks noChangeArrowheads="1"/>
          </p:cNvSpPr>
          <p:nvPr/>
        </p:nvSpPr>
        <p:spPr bwMode="auto">
          <a:xfrm>
            <a:off x="167006" y="5145985"/>
            <a:ext cx="883570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/>
          <a:p>
            <a:pPr marL="457200" indent="-457200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. Перейдите к закладке 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Офисы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, откройте блок 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Услуги (функции) офиса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и добавьте в список услугу органа власти</a:t>
            </a:r>
            <a:endParaRPr lang="ru-RU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Rectangle 23"/>
          <p:cNvSpPr>
            <a:spLocks noChangeArrowheads="1"/>
          </p:cNvSpPr>
          <p:nvPr/>
        </p:nvSpPr>
        <p:spPr bwMode="auto">
          <a:xfrm>
            <a:off x="181692" y="4610917"/>
            <a:ext cx="770267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/>
          <a:p>
            <a:pPr marL="457200" indent="-457200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. Укажите платежные реквизиты для одной из процедур</a:t>
            </a:r>
            <a:endParaRPr lang="ru-RU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612" y="1760983"/>
            <a:ext cx="5037453" cy="2251027"/>
          </a:xfrm>
          <a:prstGeom prst="rect">
            <a:avLst/>
          </a:prstGeom>
        </p:spPr>
      </p:pic>
      <p:sp>
        <p:nvSpPr>
          <p:cNvPr id="20" name="Rectangle 23"/>
          <p:cNvSpPr>
            <a:spLocks noChangeArrowheads="1"/>
          </p:cNvSpPr>
          <p:nvPr/>
        </p:nvSpPr>
        <p:spPr bwMode="auto">
          <a:xfrm>
            <a:off x="176016" y="5795972"/>
            <a:ext cx="394146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/>
          <a:p>
            <a:pPr marL="457200" indent="-457200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. Нажмите кнопку 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Сохранить</a:t>
            </a:r>
          </a:p>
        </p:txBody>
      </p:sp>
      <p:sp>
        <p:nvSpPr>
          <p:cNvPr id="22" name="Rectangle 12"/>
          <p:cNvSpPr>
            <a:spLocks noChangeArrowheads="1"/>
          </p:cNvSpPr>
          <p:nvPr/>
        </p:nvSpPr>
        <p:spPr bwMode="auto">
          <a:xfrm>
            <a:off x="107504" y="6344493"/>
            <a:ext cx="82804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Перейдем к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жизненным циклам услуг и органов власти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27378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984250" y="274638"/>
            <a:ext cx="770255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 smtClean="0">
                <a:solidFill>
                  <a:srgbClr val="006699"/>
                </a:solidFill>
              </a:rPr>
              <a:t>Жизненный цикл услуг и органов власти</a:t>
            </a:r>
            <a:endParaRPr lang="ru-RU" sz="2400" dirty="0"/>
          </a:p>
        </p:txBody>
      </p:sp>
      <p:sp>
        <p:nvSpPr>
          <p:cNvPr id="5" name="Rectangle 13"/>
          <p:cNvSpPr>
            <a:spLocks noChangeArrowheads="1"/>
          </p:cNvSpPr>
          <p:nvPr/>
        </p:nvSpPr>
        <p:spPr bwMode="auto">
          <a:xfrm>
            <a:off x="1115616" y="1372706"/>
            <a:ext cx="40762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2000" b="1" i="1" dirty="0" smtClean="0"/>
              <a:t>Жизненный цикл услуги (функции)</a:t>
            </a:r>
            <a:endParaRPr lang="en-US" sz="2000" b="1" i="1" dirty="0"/>
          </a:p>
        </p:txBody>
      </p:sp>
      <p:grpSp>
        <p:nvGrpSpPr>
          <p:cNvPr id="6" name="Группа 13"/>
          <p:cNvGrpSpPr>
            <a:grpSpLocks/>
          </p:cNvGrpSpPr>
          <p:nvPr/>
        </p:nvGrpSpPr>
        <p:grpSpPr bwMode="auto">
          <a:xfrm>
            <a:off x="55563" y="355600"/>
            <a:ext cx="8947150" cy="6359525"/>
            <a:chOff x="55977" y="356372"/>
            <a:chExt cx="8945973" cy="6358776"/>
          </a:xfrm>
        </p:grpSpPr>
        <p:sp>
          <p:nvSpPr>
            <p:cNvPr id="7" name="Овал 6"/>
            <p:cNvSpPr/>
            <p:nvPr/>
          </p:nvSpPr>
          <p:spPr>
            <a:xfrm>
              <a:off x="55977" y="357960"/>
              <a:ext cx="928565" cy="928578"/>
            </a:xfrm>
            <a:prstGeom prst="ellipse">
              <a:avLst/>
            </a:prstGeom>
            <a:noFill/>
            <a:ln w="60325" cmpd="thickThin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fld id="{97251726-59DA-41AD-BFE4-5D9356116D61}" type="slidenum">
                <a:rPr lang="en-US" sz="3200">
                  <a:solidFill>
                    <a:schemeClr val="accent6">
                      <a:lumMod val="60000"/>
                      <a:lumOff val="40000"/>
                    </a:schemeClr>
                  </a:solidFill>
                </a:rPr>
                <a:pPr algn="ctr">
                  <a:defRPr/>
                </a:pPr>
                <a:t>15</a:t>
              </a:fld>
              <a:endParaRPr lang="ru-RU" sz="3200" dirty="0">
                <a:solidFill>
                  <a:schemeClr val="accent6">
                    <a:lumMod val="60000"/>
                    <a:lumOff val="40000"/>
                  </a:schemeClr>
                </a:solidFill>
              </a:endParaRPr>
            </a:p>
          </p:txBody>
        </p:sp>
        <p:cxnSp>
          <p:nvCxnSpPr>
            <p:cNvPr id="8" name="Прямая соединительная линия 7"/>
            <p:cNvCxnSpPr>
              <a:stCxn id="7" idx="0"/>
            </p:cNvCxnSpPr>
            <p:nvPr/>
          </p:nvCxnSpPr>
          <p:spPr>
            <a:xfrm rot="5400000" flipH="1" flipV="1">
              <a:off x="4760708" y="-3883283"/>
              <a:ext cx="1588" cy="8480897"/>
            </a:xfrm>
            <a:prstGeom prst="line">
              <a:avLst/>
            </a:prstGeom>
            <a:noFill/>
            <a:ln w="60325" cmpd="thickThin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9" name="Прямая соединительная линия 8"/>
            <p:cNvCxnSpPr>
              <a:endCxn id="7" idx="2"/>
            </p:cNvCxnSpPr>
            <p:nvPr/>
          </p:nvCxnSpPr>
          <p:spPr>
            <a:xfrm rot="16200000" flipV="1">
              <a:off x="-2885315" y="3762747"/>
              <a:ext cx="5893693" cy="11111"/>
            </a:xfrm>
            <a:prstGeom prst="line">
              <a:avLst/>
            </a:prstGeom>
            <a:noFill/>
            <a:ln w="60325" cmpd="thickThin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16" name="Rectangle 23"/>
          <p:cNvSpPr>
            <a:spLocks noChangeArrowheads="1"/>
          </p:cNvSpPr>
          <p:nvPr/>
        </p:nvSpPr>
        <p:spPr bwMode="auto">
          <a:xfrm>
            <a:off x="176016" y="1865004"/>
            <a:ext cx="799638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/>
          <a:p>
            <a:pPr marL="457200" indent="-457200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Откройте карточку услуги в статусе «Новый» и доведите её до статуса «Опубликован»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Rectangle 13"/>
          <p:cNvSpPr>
            <a:spLocks noChangeArrowheads="1"/>
          </p:cNvSpPr>
          <p:nvPr/>
        </p:nvSpPr>
        <p:spPr bwMode="auto">
          <a:xfrm>
            <a:off x="1094696" y="2568589"/>
            <a:ext cx="383540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2000" b="1" i="1" dirty="0" smtClean="0"/>
              <a:t>Жизненный цикл органа власти</a:t>
            </a:r>
            <a:endParaRPr lang="en-US" sz="2000" b="1" i="1" dirty="0"/>
          </a:p>
        </p:txBody>
      </p:sp>
      <p:sp>
        <p:nvSpPr>
          <p:cNvPr id="22" name="Rectangle 23"/>
          <p:cNvSpPr>
            <a:spLocks noChangeArrowheads="1"/>
          </p:cNvSpPr>
          <p:nvPr/>
        </p:nvSpPr>
        <p:spPr bwMode="auto">
          <a:xfrm>
            <a:off x="176016" y="3010032"/>
            <a:ext cx="799638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/>
          <a:p>
            <a:pPr marL="457200" indent="-457200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Откройте карточку органа власти в статусе «Новый» и доведите её до статуса «Опубликован»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59933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84250" y="274638"/>
            <a:ext cx="7702550" cy="114300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006699"/>
                </a:solidFill>
              </a:rPr>
              <a:t>Основы работы с Федеральным реестром</a:t>
            </a:r>
            <a:endParaRPr lang="ru-RU" sz="2400" dirty="0"/>
          </a:p>
        </p:txBody>
      </p:sp>
      <p:sp>
        <p:nvSpPr>
          <p:cNvPr id="5" name="Rectangle 13"/>
          <p:cNvSpPr>
            <a:spLocks noChangeArrowheads="1"/>
          </p:cNvSpPr>
          <p:nvPr/>
        </p:nvSpPr>
        <p:spPr bwMode="auto">
          <a:xfrm>
            <a:off x="1662161" y="1372706"/>
            <a:ext cx="179292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2000" b="1" i="1" dirty="0" smtClean="0"/>
              <a:t>Вход в реестр</a:t>
            </a:r>
            <a:endParaRPr lang="en-US" sz="2000" b="1" i="1" dirty="0"/>
          </a:p>
        </p:txBody>
      </p:sp>
      <p:grpSp>
        <p:nvGrpSpPr>
          <p:cNvPr id="6" name="Группа 13"/>
          <p:cNvGrpSpPr>
            <a:grpSpLocks/>
          </p:cNvGrpSpPr>
          <p:nvPr/>
        </p:nvGrpSpPr>
        <p:grpSpPr bwMode="auto">
          <a:xfrm>
            <a:off x="55563" y="355600"/>
            <a:ext cx="8947150" cy="6359525"/>
            <a:chOff x="55977" y="356372"/>
            <a:chExt cx="8945973" cy="6358776"/>
          </a:xfrm>
        </p:grpSpPr>
        <p:sp>
          <p:nvSpPr>
            <p:cNvPr id="7" name="Овал 6"/>
            <p:cNvSpPr/>
            <p:nvPr/>
          </p:nvSpPr>
          <p:spPr>
            <a:xfrm>
              <a:off x="55977" y="357960"/>
              <a:ext cx="928565" cy="928578"/>
            </a:xfrm>
            <a:prstGeom prst="ellipse">
              <a:avLst/>
            </a:prstGeom>
            <a:noFill/>
            <a:ln w="60325" cmpd="thickThin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fld id="{97251726-59DA-41AD-BFE4-5D9356116D61}" type="slidenum">
                <a:rPr lang="en-US" sz="3200">
                  <a:solidFill>
                    <a:schemeClr val="accent6">
                      <a:lumMod val="60000"/>
                      <a:lumOff val="40000"/>
                    </a:schemeClr>
                  </a:solidFill>
                </a:rPr>
                <a:pPr algn="ctr">
                  <a:defRPr/>
                </a:pPr>
                <a:t>2</a:t>
              </a:fld>
              <a:endParaRPr lang="ru-RU" sz="3200" dirty="0">
                <a:solidFill>
                  <a:schemeClr val="accent6">
                    <a:lumMod val="60000"/>
                    <a:lumOff val="40000"/>
                  </a:schemeClr>
                </a:solidFill>
              </a:endParaRPr>
            </a:p>
          </p:txBody>
        </p:sp>
        <p:cxnSp>
          <p:nvCxnSpPr>
            <p:cNvPr id="8" name="Прямая соединительная линия 7"/>
            <p:cNvCxnSpPr>
              <a:stCxn id="7" idx="0"/>
            </p:cNvCxnSpPr>
            <p:nvPr/>
          </p:nvCxnSpPr>
          <p:spPr>
            <a:xfrm rot="5400000" flipH="1" flipV="1">
              <a:off x="4760708" y="-3883283"/>
              <a:ext cx="1588" cy="8480897"/>
            </a:xfrm>
            <a:prstGeom prst="line">
              <a:avLst/>
            </a:prstGeom>
            <a:noFill/>
            <a:ln w="60325" cmpd="thickThin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9" name="Прямая соединительная линия 8"/>
            <p:cNvCxnSpPr>
              <a:endCxn id="7" idx="2"/>
            </p:cNvCxnSpPr>
            <p:nvPr/>
          </p:nvCxnSpPr>
          <p:spPr>
            <a:xfrm rot="16200000" flipV="1">
              <a:off x="-2885315" y="3762747"/>
              <a:ext cx="5893693" cy="11111"/>
            </a:xfrm>
            <a:prstGeom prst="line">
              <a:avLst/>
            </a:prstGeom>
            <a:noFill/>
            <a:ln w="60325" cmpd="thickThin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20" name="Rectangle 23"/>
          <p:cNvSpPr>
            <a:spLocks noChangeArrowheads="1"/>
          </p:cNvSpPr>
          <p:nvPr/>
        </p:nvSpPr>
        <p:spPr bwMode="auto">
          <a:xfrm>
            <a:off x="5292080" y="1852010"/>
            <a:ext cx="297734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/>
          <a:p>
            <a:pPr marL="457200" indent="-457200"/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ru-RU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Выполните вход в реестр (с помощью логина и пароля)</a:t>
            </a:r>
            <a:endParaRPr 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Rectangle 12"/>
          <p:cNvSpPr>
            <a:spLocks noChangeArrowheads="1"/>
          </p:cNvSpPr>
          <p:nvPr/>
        </p:nvSpPr>
        <p:spPr bwMode="auto">
          <a:xfrm>
            <a:off x="107504" y="6344493"/>
            <a:ext cx="82804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Рассмотрим основное окно реестра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32421" y="1789214"/>
            <a:ext cx="3811587" cy="273675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247398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84250" y="274638"/>
            <a:ext cx="7702550" cy="114300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006699"/>
                </a:solidFill>
              </a:rPr>
              <a:t>Основы работы с Федеральным реестром</a:t>
            </a:r>
            <a:endParaRPr lang="ru-RU" sz="2400" dirty="0"/>
          </a:p>
        </p:txBody>
      </p:sp>
      <p:sp>
        <p:nvSpPr>
          <p:cNvPr id="5" name="Rectangle 13"/>
          <p:cNvSpPr>
            <a:spLocks noChangeArrowheads="1"/>
          </p:cNvSpPr>
          <p:nvPr/>
        </p:nvSpPr>
        <p:spPr bwMode="auto">
          <a:xfrm>
            <a:off x="1115616" y="1372706"/>
            <a:ext cx="46265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2000" b="1" i="1" dirty="0" smtClean="0"/>
              <a:t>Внешний вид основного окна реестра</a:t>
            </a:r>
            <a:endParaRPr lang="en-US" sz="2000" b="1" i="1" dirty="0"/>
          </a:p>
        </p:txBody>
      </p:sp>
      <p:grpSp>
        <p:nvGrpSpPr>
          <p:cNvPr id="6" name="Группа 13"/>
          <p:cNvGrpSpPr>
            <a:grpSpLocks/>
          </p:cNvGrpSpPr>
          <p:nvPr/>
        </p:nvGrpSpPr>
        <p:grpSpPr bwMode="auto">
          <a:xfrm>
            <a:off x="55563" y="355600"/>
            <a:ext cx="8947150" cy="6359525"/>
            <a:chOff x="55977" y="356372"/>
            <a:chExt cx="8945973" cy="6358776"/>
          </a:xfrm>
        </p:grpSpPr>
        <p:sp>
          <p:nvSpPr>
            <p:cNvPr id="7" name="Овал 6"/>
            <p:cNvSpPr/>
            <p:nvPr/>
          </p:nvSpPr>
          <p:spPr>
            <a:xfrm>
              <a:off x="55977" y="357960"/>
              <a:ext cx="928565" cy="928578"/>
            </a:xfrm>
            <a:prstGeom prst="ellipse">
              <a:avLst/>
            </a:prstGeom>
            <a:noFill/>
            <a:ln w="60325" cmpd="thickThin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fld id="{97251726-59DA-41AD-BFE4-5D9356116D61}" type="slidenum">
                <a:rPr lang="en-US" sz="3200">
                  <a:solidFill>
                    <a:schemeClr val="accent6">
                      <a:lumMod val="60000"/>
                      <a:lumOff val="40000"/>
                    </a:schemeClr>
                  </a:solidFill>
                </a:rPr>
                <a:pPr algn="ctr">
                  <a:defRPr/>
                </a:pPr>
                <a:t>3</a:t>
              </a:fld>
              <a:endParaRPr lang="ru-RU" sz="3200" dirty="0">
                <a:solidFill>
                  <a:schemeClr val="accent6">
                    <a:lumMod val="60000"/>
                    <a:lumOff val="40000"/>
                  </a:schemeClr>
                </a:solidFill>
              </a:endParaRPr>
            </a:p>
          </p:txBody>
        </p:sp>
        <p:cxnSp>
          <p:nvCxnSpPr>
            <p:cNvPr id="8" name="Прямая соединительная линия 7"/>
            <p:cNvCxnSpPr>
              <a:stCxn id="7" idx="0"/>
            </p:cNvCxnSpPr>
            <p:nvPr/>
          </p:nvCxnSpPr>
          <p:spPr>
            <a:xfrm rot="5400000" flipH="1" flipV="1">
              <a:off x="4760708" y="-3883283"/>
              <a:ext cx="1588" cy="8480897"/>
            </a:xfrm>
            <a:prstGeom prst="line">
              <a:avLst/>
            </a:prstGeom>
            <a:noFill/>
            <a:ln w="60325" cmpd="thickThin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9" name="Прямая соединительная линия 8"/>
            <p:cNvCxnSpPr>
              <a:endCxn id="7" idx="2"/>
            </p:cNvCxnSpPr>
            <p:nvPr/>
          </p:nvCxnSpPr>
          <p:spPr>
            <a:xfrm rot="16200000" flipV="1">
              <a:off x="-2885315" y="3762747"/>
              <a:ext cx="5893693" cy="11111"/>
            </a:xfrm>
            <a:prstGeom prst="line">
              <a:avLst/>
            </a:prstGeom>
            <a:noFill/>
            <a:ln w="60325" cmpd="thickThin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19" name="Rectangle 23"/>
          <p:cNvSpPr>
            <a:spLocks noChangeArrowheads="1"/>
          </p:cNvSpPr>
          <p:nvPr/>
        </p:nvSpPr>
        <p:spPr bwMode="auto">
          <a:xfrm>
            <a:off x="281822" y="4653136"/>
            <a:ext cx="85386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/>
          <a:p>
            <a:pPr marL="457200" indent="-457200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2. Найдите кнопку для создания объекта. Убедитесь в том, что кнопка меняет свое название в зависимости от выбранного раздела реестра</a:t>
            </a:r>
          </a:p>
        </p:txBody>
      </p:sp>
      <p:sp>
        <p:nvSpPr>
          <p:cNvPr id="20" name="Rectangle 23"/>
          <p:cNvSpPr>
            <a:spLocks noChangeArrowheads="1"/>
          </p:cNvSpPr>
          <p:nvPr/>
        </p:nvSpPr>
        <p:spPr bwMode="auto">
          <a:xfrm>
            <a:off x="6734462" y="1853284"/>
            <a:ext cx="2268252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/>
          <a:p>
            <a:pPr marL="457200" indent="-457200"/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ru-RU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Найдите область, в которой отображаются все разделы реестра</a:t>
            </a:r>
            <a:endParaRPr 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Rectangle 23"/>
          <p:cNvSpPr>
            <a:spLocks noChangeArrowheads="1"/>
          </p:cNvSpPr>
          <p:nvPr/>
        </p:nvSpPr>
        <p:spPr bwMode="auto">
          <a:xfrm>
            <a:off x="281822" y="5301208"/>
            <a:ext cx="886217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/>
          <a:p>
            <a:pPr marL="457200" indent="-457200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3. Перейдите к разделу «Услуги» и найдите группировку «Опубликованные»</a:t>
            </a:r>
          </a:p>
        </p:txBody>
      </p:sp>
      <p:sp>
        <p:nvSpPr>
          <p:cNvPr id="22" name="Rectangle 23"/>
          <p:cNvSpPr>
            <a:spLocks noChangeArrowheads="1"/>
          </p:cNvSpPr>
          <p:nvPr/>
        </p:nvSpPr>
        <p:spPr bwMode="auto">
          <a:xfrm>
            <a:off x="277278" y="5733256"/>
            <a:ext cx="872543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/>
          <a:p>
            <a:pPr marL="457200" indent="-457200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4. Убедитесь, что в списке услуг отображаются только услуги в статусе «Опубликован»</a:t>
            </a:r>
          </a:p>
        </p:txBody>
      </p:sp>
      <p:sp>
        <p:nvSpPr>
          <p:cNvPr id="24" name="Rectangle 12"/>
          <p:cNvSpPr>
            <a:spLocks noChangeArrowheads="1"/>
          </p:cNvSpPr>
          <p:nvPr/>
        </p:nvSpPr>
        <p:spPr bwMode="auto">
          <a:xfrm>
            <a:off x="107504" y="6344493"/>
            <a:ext cx="82804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Перейдем к карточке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контрагента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082" y="1809406"/>
            <a:ext cx="6368902" cy="274998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41027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1535584"/>
            <a:ext cx="5864726" cy="2743529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984250" y="274638"/>
            <a:ext cx="770255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 smtClean="0">
                <a:solidFill>
                  <a:srgbClr val="006699"/>
                </a:solidFill>
              </a:rPr>
              <a:t>Основы работы с Федеральным реестром</a:t>
            </a:r>
            <a:endParaRPr lang="ru-RU" sz="2400" dirty="0"/>
          </a:p>
        </p:txBody>
      </p:sp>
      <p:sp>
        <p:nvSpPr>
          <p:cNvPr id="5" name="Rectangle 13"/>
          <p:cNvSpPr>
            <a:spLocks noChangeArrowheads="1"/>
          </p:cNvSpPr>
          <p:nvPr/>
        </p:nvSpPr>
        <p:spPr bwMode="auto">
          <a:xfrm>
            <a:off x="1115616" y="1196752"/>
            <a:ext cx="471282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2000" b="1" i="1" dirty="0" smtClean="0"/>
              <a:t>Внешний вид карточки органа власти</a:t>
            </a:r>
            <a:endParaRPr lang="en-US" sz="2000" b="1" i="1" dirty="0"/>
          </a:p>
        </p:txBody>
      </p:sp>
      <p:grpSp>
        <p:nvGrpSpPr>
          <p:cNvPr id="6" name="Группа 13"/>
          <p:cNvGrpSpPr>
            <a:grpSpLocks/>
          </p:cNvGrpSpPr>
          <p:nvPr/>
        </p:nvGrpSpPr>
        <p:grpSpPr bwMode="auto">
          <a:xfrm>
            <a:off x="55563" y="355600"/>
            <a:ext cx="8947150" cy="6359525"/>
            <a:chOff x="55977" y="356372"/>
            <a:chExt cx="8945973" cy="6358776"/>
          </a:xfrm>
        </p:grpSpPr>
        <p:sp>
          <p:nvSpPr>
            <p:cNvPr id="7" name="Овал 6"/>
            <p:cNvSpPr/>
            <p:nvPr/>
          </p:nvSpPr>
          <p:spPr>
            <a:xfrm>
              <a:off x="55977" y="357960"/>
              <a:ext cx="928565" cy="928578"/>
            </a:xfrm>
            <a:prstGeom prst="ellipse">
              <a:avLst/>
            </a:prstGeom>
            <a:noFill/>
            <a:ln w="60325" cmpd="thickThin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fld id="{97251726-59DA-41AD-BFE4-5D9356116D61}" type="slidenum">
                <a:rPr lang="en-US" sz="3200">
                  <a:solidFill>
                    <a:schemeClr val="accent6">
                      <a:lumMod val="60000"/>
                      <a:lumOff val="40000"/>
                    </a:schemeClr>
                  </a:solidFill>
                </a:rPr>
                <a:pPr algn="ctr">
                  <a:defRPr/>
                </a:pPr>
                <a:t>4</a:t>
              </a:fld>
              <a:endParaRPr lang="ru-RU" sz="3200" dirty="0">
                <a:solidFill>
                  <a:schemeClr val="accent6">
                    <a:lumMod val="60000"/>
                    <a:lumOff val="40000"/>
                  </a:schemeClr>
                </a:solidFill>
              </a:endParaRPr>
            </a:p>
          </p:txBody>
        </p:sp>
        <p:cxnSp>
          <p:nvCxnSpPr>
            <p:cNvPr id="8" name="Прямая соединительная линия 7"/>
            <p:cNvCxnSpPr>
              <a:stCxn id="7" idx="0"/>
            </p:cNvCxnSpPr>
            <p:nvPr/>
          </p:nvCxnSpPr>
          <p:spPr>
            <a:xfrm rot="5400000" flipH="1" flipV="1">
              <a:off x="4760708" y="-3883283"/>
              <a:ext cx="1588" cy="8480897"/>
            </a:xfrm>
            <a:prstGeom prst="line">
              <a:avLst/>
            </a:prstGeom>
            <a:noFill/>
            <a:ln w="60325" cmpd="thickThin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9" name="Прямая соединительная линия 8"/>
            <p:cNvCxnSpPr>
              <a:endCxn id="7" idx="2"/>
            </p:cNvCxnSpPr>
            <p:nvPr/>
          </p:nvCxnSpPr>
          <p:spPr>
            <a:xfrm rot="16200000" flipV="1">
              <a:off x="-2885315" y="3762747"/>
              <a:ext cx="5893693" cy="11111"/>
            </a:xfrm>
            <a:prstGeom prst="line">
              <a:avLst/>
            </a:prstGeom>
            <a:noFill/>
            <a:ln w="60325" cmpd="thickThin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9889" y="3086364"/>
            <a:ext cx="295275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3021154" y="3060981"/>
            <a:ext cx="295275" cy="285750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2" name="Прямая со стрелкой 11"/>
          <p:cNvCxnSpPr>
            <a:stCxn id="10" idx="3"/>
          </p:cNvCxnSpPr>
          <p:nvPr/>
        </p:nvCxnSpPr>
        <p:spPr>
          <a:xfrm>
            <a:off x="3316429" y="3203856"/>
            <a:ext cx="1043445" cy="9120"/>
          </a:xfrm>
          <a:prstGeom prst="straightConnector1">
            <a:avLst/>
          </a:prstGeom>
          <a:ln w="317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23"/>
          <p:cNvSpPr>
            <a:spLocks noChangeArrowheads="1"/>
          </p:cNvSpPr>
          <p:nvPr/>
        </p:nvSpPr>
        <p:spPr bwMode="auto">
          <a:xfrm>
            <a:off x="6278078" y="1540534"/>
            <a:ext cx="319221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/>
          <a:p>
            <a:pPr marL="457200" indent="-457200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1. Перейдите к разделу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«Органы власти»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Rectangle 23"/>
          <p:cNvSpPr>
            <a:spLocks noChangeArrowheads="1"/>
          </p:cNvSpPr>
          <p:nvPr/>
        </p:nvSpPr>
        <p:spPr bwMode="auto">
          <a:xfrm>
            <a:off x="172689" y="4510861"/>
            <a:ext cx="874937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/>
          <a:p>
            <a:pPr marL="457200" indent="-457200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2. В древовидном списке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контрагентов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выберите тот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контрагент,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карточку которого необходимо открыть</a:t>
            </a:r>
          </a:p>
        </p:txBody>
      </p:sp>
      <p:sp>
        <p:nvSpPr>
          <p:cNvPr id="18" name="Rectangle 23"/>
          <p:cNvSpPr>
            <a:spLocks noChangeArrowheads="1"/>
          </p:cNvSpPr>
          <p:nvPr/>
        </p:nvSpPr>
        <p:spPr bwMode="auto">
          <a:xfrm>
            <a:off x="179512" y="5157192"/>
            <a:ext cx="896448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/>
          <a:p>
            <a:pPr marL="457200" indent="-457200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3. Кликните по иконке справа от названия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контрагента,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откроется карточка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контрагента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Rectangle 23"/>
          <p:cNvSpPr>
            <a:spLocks noChangeArrowheads="1"/>
          </p:cNvSpPr>
          <p:nvPr/>
        </p:nvSpPr>
        <p:spPr bwMode="auto">
          <a:xfrm>
            <a:off x="175309" y="5805264"/>
            <a:ext cx="874676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/>
          <a:p>
            <a:pPr marL="457200" indent="-457200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4. Ознакомьтесь с закладками карточки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контрагента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Rectangle 12"/>
          <p:cNvSpPr>
            <a:spLocks noChangeArrowheads="1"/>
          </p:cNvSpPr>
          <p:nvPr/>
        </p:nvSpPr>
        <p:spPr bwMode="auto">
          <a:xfrm>
            <a:off x="107504" y="6413266"/>
            <a:ext cx="82804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Перейдем к карточке услуги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59874" y="2354168"/>
            <a:ext cx="4644293" cy="2174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23805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940" y="1666764"/>
            <a:ext cx="6135518" cy="2875032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984250" y="274638"/>
            <a:ext cx="770255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 smtClean="0">
                <a:solidFill>
                  <a:srgbClr val="006699"/>
                </a:solidFill>
              </a:rPr>
              <a:t>Основы работы с Федеральным реестром</a:t>
            </a:r>
            <a:endParaRPr lang="ru-RU" sz="2400" dirty="0"/>
          </a:p>
        </p:txBody>
      </p:sp>
      <p:sp>
        <p:nvSpPr>
          <p:cNvPr id="5" name="Rectangle 13"/>
          <p:cNvSpPr>
            <a:spLocks noChangeArrowheads="1"/>
          </p:cNvSpPr>
          <p:nvPr/>
        </p:nvSpPr>
        <p:spPr bwMode="auto">
          <a:xfrm>
            <a:off x="1115616" y="1268760"/>
            <a:ext cx="361887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2000" b="1" i="1" dirty="0" smtClean="0"/>
              <a:t>Внешний вид карточки услуги</a:t>
            </a:r>
            <a:endParaRPr lang="en-US" sz="2000" b="1" i="1" dirty="0"/>
          </a:p>
        </p:txBody>
      </p:sp>
      <p:grpSp>
        <p:nvGrpSpPr>
          <p:cNvPr id="6" name="Группа 13"/>
          <p:cNvGrpSpPr>
            <a:grpSpLocks/>
          </p:cNvGrpSpPr>
          <p:nvPr/>
        </p:nvGrpSpPr>
        <p:grpSpPr bwMode="auto">
          <a:xfrm>
            <a:off x="55563" y="355600"/>
            <a:ext cx="8947150" cy="6359525"/>
            <a:chOff x="55977" y="356372"/>
            <a:chExt cx="8945973" cy="6358776"/>
          </a:xfrm>
        </p:grpSpPr>
        <p:sp>
          <p:nvSpPr>
            <p:cNvPr id="7" name="Овал 6"/>
            <p:cNvSpPr/>
            <p:nvPr/>
          </p:nvSpPr>
          <p:spPr>
            <a:xfrm>
              <a:off x="55977" y="357960"/>
              <a:ext cx="928565" cy="928578"/>
            </a:xfrm>
            <a:prstGeom prst="ellipse">
              <a:avLst/>
            </a:prstGeom>
            <a:noFill/>
            <a:ln w="60325" cmpd="thickThin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fld id="{97251726-59DA-41AD-BFE4-5D9356116D61}" type="slidenum">
                <a:rPr lang="en-US" sz="3200">
                  <a:solidFill>
                    <a:schemeClr val="accent6">
                      <a:lumMod val="60000"/>
                      <a:lumOff val="40000"/>
                    </a:schemeClr>
                  </a:solidFill>
                </a:rPr>
                <a:pPr algn="ctr">
                  <a:defRPr/>
                </a:pPr>
                <a:t>5</a:t>
              </a:fld>
              <a:endParaRPr lang="ru-RU" sz="3200" dirty="0">
                <a:solidFill>
                  <a:schemeClr val="accent6">
                    <a:lumMod val="60000"/>
                    <a:lumOff val="40000"/>
                  </a:schemeClr>
                </a:solidFill>
              </a:endParaRPr>
            </a:p>
          </p:txBody>
        </p:sp>
        <p:cxnSp>
          <p:nvCxnSpPr>
            <p:cNvPr id="8" name="Прямая соединительная линия 7"/>
            <p:cNvCxnSpPr>
              <a:stCxn id="7" idx="0"/>
            </p:cNvCxnSpPr>
            <p:nvPr/>
          </p:nvCxnSpPr>
          <p:spPr>
            <a:xfrm rot="5400000" flipH="1" flipV="1">
              <a:off x="4760708" y="-3883283"/>
              <a:ext cx="1588" cy="8480897"/>
            </a:xfrm>
            <a:prstGeom prst="line">
              <a:avLst/>
            </a:prstGeom>
            <a:noFill/>
            <a:ln w="60325" cmpd="thickThin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9" name="Прямая соединительная линия 8"/>
            <p:cNvCxnSpPr>
              <a:endCxn id="7" idx="2"/>
            </p:cNvCxnSpPr>
            <p:nvPr/>
          </p:nvCxnSpPr>
          <p:spPr>
            <a:xfrm rot="16200000" flipV="1">
              <a:off x="-2885315" y="3762747"/>
              <a:ext cx="5893693" cy="11111"/>
            </a:xfrm>
            <a:prstGeom prst="line">
              <a:avLst/>
            </a:prstGeom>
            <a:noFill/>
            <a:ln w="60325" cmpd="thickThin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16" name="Rectangle 23"/>
          <p:cNvSpPr>
            <a:spLocks noChangeArrowheads="1"/>
          </p:cNvSpPr>
          <p:nvPr/>
        </p:nvSpPr>
        <p:spPr bwMode="auto">
          <a:xfrm>
            <a:off x="6359458" y="1918573"/>
            <a:ext cx="256261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/>
          <a:p>
            <a:pPr marL="457200" indent="-457200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1. Перейдите к разделу «Услуги»</a:t>
            </a:r>
          </a:p>
        </p:txBody>
      </p:sp>
      <p:sp>
        <p:nvSpPr>
          <p:cNvPr id="17" name="Rectangle 23"/>
          <p:cNvSpPr>
            <a:spLocks noChangeArrowheads="1"/>
          </p:cNvSpPr>
          <p:nvPr/>
        </p:nvSpPr>
        <p:spPr bwMode="auto">
          <a:xfrm>
            <a:off x="172690" y="4582869"/>
            <a:ext cx="375123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/>
          <a:p>
            <a:pPr marL="457200" indent="-457200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2. Выберите группу «Редактируемые»</a:t>
            </a:r>
          </a:p>
        </p:txBody>
      </p:sp>
      <p:sp>
        <p:nvSpPr>
          <p:cNvPr id="18" name="Rectangle 23"/>
          <p:cNvSpPr>
            <a:spLocks noChangeArrowheads="1"/>
          </p:cNvSpPr>
          <p:nvPr/>
        </p:nvSpPr>
        <p:spPr bwMode="auto">
          <a:xfrm>
            <a:off x="179512" y="5229200"/>
            <a:ext cx="874676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/>
          <a:p>
            <a:pPr marL="457200" indent="-457200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3. Кликните по строке с услугой, откроется карточка услуги</a:t>
            </a:r>
          </a:p>
        </p:txBody>
      </p:sp>
      <p:sp>
        <p:nvSpPr>
          <p:cNvPr id="19" name="Rectangle 23"/>
          <p:cNvSpPr>
            <a:spLocks noChangeArrowheads="1"/>
          </p:cNvSpPr>
          <p:nvPr/>
        </p:nvSpPr>
        <p:spPr bwMode="auto">
          <a:xfrm>
            <a:off x="175309" y="5661248"/>
            <a:ext cx="874676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/>
          <a:p>
            <a:pPr marL="457200" indent="-457200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4.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Ознакомьтесь с закладками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карточки услуги</a:t>
            </a:r>
          </a:p>
        </p:txBody>
      </p:sp>
      <p:cxnSp>
        <p:nvCxnSpPr>
          <p:cNvPr id="20" name="Прямая со стрелкой 19"/>
          <p:cNvCxnSpPr/>
          <p:nvPr/>
        </p:nvCxnSpPr>
        <p:spPr>
          <a:xfrm>
            <a:off x="2577348" y="3050704"/>
            <a:ext cx="1042950" cy="450304"/>
          </a:xfrm>
          <a:prstGeom prst="straightConnector1">
            <a:avLst/>
          </a:prstGeom>
          <a:ln w="317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12"/>
          <p:cNvSpPr>
            <a:spLocks noChangeArrowheads="1"/>
          </p:cNvSpPr>
          <p:nvPr/>
        </p:nvSpPr>
        <p:spPr bwMode="auto">
          <a:xfrm>
            <a:off x="107504" y="6344493"/>
            <a:ext cx="82804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Перейдем к карточке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НПА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7543" y="2689483"/>
            <a:ext cx="5239586" cy="2451336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41657419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309" y="1684720"/>
            <a:ext cx="6385796" cy="2985076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984250" y="274638"/>
            <a:ext cx="770255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 smtClean="0">
                <a:solidFill>
                  <a:srgbClr val="006699"/>
                </a:solidFill>
              </a:rPr>
              <a:t>Основы работы с Федеральным реестром</a:t>
            </a:r>
            <a:endParaRPr lang="ru-RU" sz="2400" dirty="0"/>
          </a:p>
        </p:txBody>
      </p:sp>
      <p:sp>
        <p:nvSpPr>
          <p:cNvPr id="5" name="Rectangle 13"/>
          <p:cNvSpPr>
            <a:spLocks noChangeArrowheads="1"/>
          </p:cNvSpPr>
          <p:nvPr/>
        </p:nvSpPr>
        <p:spPr bwMode="auto">
          <a:xfrm>
            <a:off x="1115616" y="1268760"/>
            <a:ext cx="337521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2000" b="1" i="1" dirty="0" smtClean="0"/>
              <a:t>Внешний вид карточки НПА</a:t>
            </a:r>
            <a:endParaRPr lang="en-US" sz="2000" b="1" i="1" dirty="0"/>
          </a:p>
        </p:txBody>
      </p:sp>
      <p:grpSp>
        <p:nvGrpSpPr>
          <p:cNvPr id="6" name="Группа 13"/>
          <p:cNvGrpSpPr>
            <a:grpSpLocks/>
          </p:cNvGrpSpPr>
          <p:nvPr/>
        </p:nvGrpSpPr>
        <p:grpSpPr bwMode="auto">
          <a:xfrm>
            <a:off x="55563" y="355600"/>
            <a:ext cx="8947150" cy="6359525"/>
            <a:chOff x="55977" y="356372"/>
            <a:chExt cx="8945973" cy="6358776"/>
          </a:xfrm>
        </p:grpSpPr>
        <p:sp>
          <p:nvSpPr>
            <p:cNvPr id="7" name="Овал 6"/>
            <p:cNvSpPr/>
            <p:nvPr/>
          </p:nvSpPr>
          <p:spPr>
            <a:xfrm>
              <a:off x="55977" y="357960"/>
              <a:ext cx="928565" cy="928578"/>
            </a:xfrm>
            <a:prstGeom prst="ellipse">
              <a:avLst/>
            </a:prstGeom>
            <a:noFill/>
            <a:ln w="60325" cmpd="thickThin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fld id="{97251726-59DA-41AD-BFE4-5D9356116D61}" type="slidenum">
                <a:rPr lang="en-US" sz="3200">
                  <a:solidFill>
                    <a:schemeClr val="accent6">
                      <a:lumMod val="60000"/>
                      <a:lumOff val="40000"/>
                    </a:schemeClr>
                  </a:solidFill>
                </a:rPr>
                <a:pPr algn="ctr">
                  <a:defRPr/>
                </a:pPr>
                <a:t>6</a:t>
              </a:fld>
              <a:endParaRPr lang="ru-RU" sz="3200" dirty="0">
                <a:solidFill>
                  <a:schemeClr val="accent6">
                    <a:lumMod val="60000"/>
                    <a:lumOff val="40000"/>
                  </a:schemeClr>
                </a:solidFill>
              </a:endParaRPr>
            </a:p>
          </p:txBody>
        </p:sp>
        <p:cxnSp>
          <p:nvCxnSpPr>
            <p:cNvPr id="8" name="Прямая соединительная линия 7"/>
            <p:cNvCxnSpPr>
              <a:stCxn id="7" idx="0"/>
            </p:cNvCxnSpPr>
            <p:nvPr/>
          </p:nvCxnSpPr>
          <p:spPr>
            <a:xfrm rot="5400000" flipH="1" flipV="1">
              <a:off x="4760708" y="-3883283"/>
              <a:ext cx="1588" cy="8480897"/>
            </a:xfrm>
            <a:prstGeom prst="line">
              <a:avLst/>
            </a:prstGeom>
            <a:noFill/>
            <a:ln w="60325" cmpd="thickThin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9" name="Прямая соединительная линия 8"/>
            <p:cNvCxnSpPr>
              <a:endCxn id="7" idx="2"/>
            </p:cNvCxnSpPr>
            <p:nvPr/>
          </p:nvCxnSpPr>
          <p:spPr>
            <a:xfrm rot="16200000" flipV="1">
              <a:off x="-2885315" y="3762747"/>
              <a:ext cx="5893693" cy="11111"/>
            </a:xfrm>
            <a:prstGeom prst="line">
              <a:avLst/>
            </a:prstGeom>
            <a:noFill/>
            <a:ln w="60325" cmpd="thickThin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16" name="Rectangle 23"/>
          <p:cNvSpPr>
            <a:spLocks noChangeArrowheads="1"/>
          </p:cNvSpPr>
          <p:nvPr/>
        </p:nvSpPr>
        <p:spPr bwMode="auto">
          <a:xfrm>
            <a:off x="6561105" y="1787783"/>
            <a:ext cx="258289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/>
          <a:p>
            <a:pPr marL="457200" indent="-457200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1. Перейдите к разделу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«НПА»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Rectangle 23"/>
          <p:cNvSpPr>
            <a:spLocks noChangeArrowheads="1"/>
          </p:cNvSpPr>
          <p:nvPr/>
        </p:nvSpPr>
        <p:spPr bwMode="auto">
          <a:xfrm>
            <a:off x="179512" y="5229200"/>
            <a:ext cx="874676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/>
          <a:p>
            <a:pPr marL="457200" indent="-457200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Кликните по строке с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НПА,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откроется карточка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НПА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Rectangle 23"/>
          <p:cNvSpPr>
            <a:spLocks noChangeArrowheads="1"/>
          </p:cNvSpPr>
          <p:nvPr/>
        </p:nvSpPr>
        <p:spPr bwMode="auto">
          <a:xfrm>
            <a:off x="175309" y="5661248"/>
            <a:ext cx="874676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/>
          <a:p>
            <a:pPr marL="457200" indent="-457200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. Ознакомьтесь с полями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карточки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НПА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0" name="Прямая со стрелкой 19"/>
          <p:cNvCxnSpPr/>
          <p:nvPr/>
        </p:nvCxnSpPr>
        <p:spPr>
          <a:xfrm>
            <a:off x="2733463" y="3138919"/>
            <a:ext cx="1097358" cy="450304"/>
          </a:xfrm>
          <a:prstGeom prst="straightConnector1">
            <a:avLst/>
          </a:prstGeom>
          <a:ln w="317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12"/>
          <p:cNvSpPr>
            <a:spLocks noChangeArrowheads="1"/>
          </p:cNvSpPr>
          <p:nvPr/>
        </p:nvSpPr>
        <p:spPr bwMode="auto">
          <a:xfrm>
            <a:off x="107504" y="6344493"/>
            <a:ext cx="82804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Перейдем к карточке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рабочего документа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0821" y="2603910"/>
            <a:ext cx="5130751" cy="257532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06584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376" y="1749975"/>
            <a:ext cx="5794785" cy="2715369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984250" y="274638"/>
            <a:ext cx="770255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 smtClean="0">
                <a:solidFill>
                  <a:srgbClr val="006699"/>
                </a:solidFill>
              </a:rPr>
              <a:t>Основы работы с Федеральным реестром</a:t>
            </a:r>
            <a:endParaRPr lang="ru-RU" sz="2400" dirty="0"/>
          </a:p>
        </p:txBody>
      </p:sp>
      <p:sp>
        <p:nvSpPr>
          <p:cNvPr id="5" name="Rectangle 13"/>
          <p:cNvSpPr>
            <a:spLocks noChangeArrowheads="1"/>
          </p:cNvSpPr>
          <p:nvPr/>
        </p:nvSpPr>
        <p:spPr bwMode="auto">
          <a:xfrm>
            <a:off x="1115616" y="1268760"/>
            <a:ext cx="529561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2000" b="1" i="1" dirty="0" smtClean="0"/>
              <a:t>Внешний вид карточки рабочего документа</a:t>
            </a:r>
            <a:endParaRPr lang="en-US" sz="2000" b="1" i="1" dirty="0"/>
          </a:p>
        </p:txBody>
      </p:sp>
      <p:grpSp>
        <p:nvGrpSpPr>
          <p:cNvPr id="6" name="Группа 13"/>
          <p:cNvGrpSpPr>
            <a:grpSpLocks/>
          </p:cNvGrpSpPr>
          <p:nvPr/>
        </p:nvGrpSpPr>
        <p:grpSpPr bwMode="auto">
          <a:xfrm>
            <a:off x="55563" y="355600"/>
            <a:ext cx="8947150" cy="6359525"/>
            <a:chOff x="55977" y="356372"/>
            <a:chExt cx="8945973" cy="6358776"/>
          </a:xfrm>
        </p:grpSpPr>
        <p:sp>
          <p:nvSpPr>
            <p:cNvPr id="7" name="Овал 6"/>
            <p:cNvSpPr/>
            <p:nvPr/>
          </p:nvSpPr>
          <p:spPr>
            <a:xfrm>
              <a:off x="55977" y="357960"/>
              <a:ext cx="928565" cy="928578"/>
            </a:xfrm>
            <a:prstGeom prst="ellipse">
              <a:avLst/>
            </a:prstGeom>
            <a:noFill/>
            <a:ln w="60325" cmpd="thickThin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fld id="{97251726-59DA-41AD-BFE4-5D9356116D61}" type="slidenum">
                <a:rPr lang="en-US" sz="3200">
                  <a:solidFill>
                    <a:schemeClr val="accent6">
                      <a:lumMod val="60000"/>
                      <a:lumOff val="40000"/>
                    </a:schemeClr>
                  </a:solidFill>
                </a:rPr>
                <a:pPr algn="ctr">
                  <a:defRPr/>
                </a:pPr>
                <a:t>7</a:t>
              </a:fld>
              <a:endParaRPr lang="ru-RU" sz="3200" dirty="0">
                <a:solidFill>
                  <a:schemeClr val="accent6">
                    <a:lumMod val="60000"/>
                    <a:lumOff val="40000"/>
                  </a:schemeClr>
                </a:solidFill>
              </a:endParaRPr>
            </a:p>
          </p:txBody>
        </p:sp>
        <p:cxnSp>
          <p:nvCxnSpPr>
            <p:cNvPr id="8" name="Прямая соединительная линия 7"/>
            <p:cNvCxnSpPr>
              <a:stCxn id="7" idx="0"/>
            </p:cNvCxnSpPr>
            <p:nvPr/>
          </p:nvCxnSpPr>
          <p:spPr>
            <a:xfrm rot="5400000" flipH="1" flipV="1">
              <a:off x="4760708" y="-3883283"/>
              <a:ext cx="1588" cy="8480897"/>
            </a:xfrm>
            <a:prstGeom prst="line">
              <a:avLst/>
            </a:prstGeom>
            <a:noFill/>
            <a:ln w="60325" cmpd="thickThin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9" name="Прямая соединительная линия 8"/>
            <p:cNvCxnSpPr>
              <a:endCxn id="7" idx="2"/>
            </p:cNvCxnSpPr>
            <p:nvPr/>
          </p:nvCxnSpPr>
          <p:spPr>
            <a:xfrm rot="16200000" flipV="1">
              <a:off x="-2885315" y="3762747"/>
              <a:ext cx="5893693" cy="11111"/>
            </a:xfrm>
            <a:prstGeom prst="line">
              <a:avLst/>
            </a:prstGeom>
            <a:noFill/>
            <a:ln w="60325" cmpd="thickThin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16" name="Rectangle 23"/>
          <p:cNvSpPr>
            <a:spLocks noChangeArrowheads="1"/>
          </p:cNvSpPr>
          <p:nvPr/>
        </p:nvSpPr>
        <p:spPr bwMode="auto">
          <a:xfrm>
            <a:off x="6012160" y="1844824"/>
            <a:ext cx="313183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/>
          <a:p>
            <a:pPr marL="457200" indent="-457200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1. Перейдите к разделу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«Рабочие документы»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Rectangle 23"/>
          <p:cNvSpPr>
            <a:spLocks noChangeArrowheads="1"/>
          </p:cNvSpPr>
          <p:nvPr/>
        </p:nvSpPr>
        <p:spPr bwMode="auto">
          <a:xfrm>
            <a:off x="156445" y="5301208"/>
            <a:ext cx="874676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/>
          <a:p>
            <a:pPr marL="457200" indent="-457200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2.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Кликните по строке с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документом,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откроется карточка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документа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Rectangle 23"/>
          <p:cNvSpPr>
            <a:spLocks noChangeArrowheads="1"/>
          </p:cNvSpPr>
          <p:nvPr/>
        </p:nvSpPr>
        <p:spPr bwMode="auto">
          <a:xfrm>
            <a:off x="156445" y="5733256"/>
            <a:ext cx="874676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/>
          <a:p>
            <a:pPr marL="457200" indent="-457200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3. Ознакомьтесь с полями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карточки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рабочего документа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Rectangle 12"/>
          <p:cNvSpPr>
            <a:spLocks noChangeArrowheads="1"/>
          </p:cNvSpPr>
          <p:nvPr/>
        </p:nvSpPr>
        <p:spPr bwMode="auto">
          <a:xfrm>
            <a:off x="107504" y="6344493"/>
            <a:ext cx="82804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Рассмотрим варианты поиска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2" name="Прямая со стрелкой 21"/>
          <p:cNvCxnSpPr/>
          <p:nvPr/>
        </p:nvCxnSpPr>
        <p:spPr>
          <a:xfrm>
            <a:off x="2733463" y="3138919"/>
            <a:ext cx="1000371" cy="290081"/>
          </a:xfrm>
          <a:prstGeom prst="straightConnector1">
            <a:avLst/>
          </a:prstGeom>
          <a:ln w="317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3834" y="2669421"/>
            <a:ext cx="5354798" cy="2507091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5181756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984250" y="274638"/>
            <a:ext cx="770255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 smtClean="0">
                <a:solidFill>
                  <a:srgbClr val="006699"/>
                </a:solidFill>
              </a:rPr>
              <a:t>Основы работы с Федеральным реестром</a:t>
            </a:r>
            <a:endParaRPr lang="ru-RU" sz="2400" dirty="0"/>
          </a:p>
        </p:txBody>
      </p:sp>
      <p:sp>
        <p:nvSpPr>
          <p:cNvPr id="5" name="Rectangle 13"/>
          <p:cNvSpPr>
            <a:spLocks noChangeArrowheads="1"/>
          </p:cNvSpPr>
          <p:nvPr/>
        </p:nvSpPr>
        <p:spPr bwMode="auto">
          <a:xfrm>
            <a:off x="1115616" y="1372706"/>
            <a:ext cx="371127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2000" b="1" i="1" dirty="0" smtClean="0"/>
              <a:t>Простой и расширенный поиск</a:t>
            </a:r>
            <a:endParaRPr lang="en-US" sz="2000" b="1" i="1" dirty="0"/>
          </a:p>
        </p:txBody>
      </p:sp>
      <p:grpSp>
        <p:nvGrpSpPr>
          <p:cNvPr id="6" name="Группа 13"/>
          <p:cNvGrpSpPr>
            <a:grpSpLocks/>
          </p:cNvGrpSpPr>
          <p:nvPr/>
        </p:nvGrpSpPr>
        <p:grpSpPr bwMode="auto">
          <a:xfrm>
            <a:off x="55563" y="355600"/>
            <a:ext cx="8947150" cy="6359525"/>
            <a:chOff x="55977" y="356372"/>
            <a:chExt cx="8945973" cy="6358776"/>
          </a:xfrm>
        </p:grpSpPr>
        <p:sp>
          <p:nvSpPr>
            <p:cNvPr id="7" name="Овал 6"/>
            <p:cNvSpPr/>
            <p:nvPr/>
          </p:nvSpPr>
          <p:spPr>
            <a:xfrm>
              <a:off x="55977" y="357960"/>
              <a:ext cx="928565" cy="928578"/>
            </a:xfrm>
            <a:prstGeom prst="ellipse">
              <a:avLst/>
            </a:prstGeom>
            <a:noFill/>
            <a:ln w="60325" cmpd="thickThin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fld id="{97251726-59DA-41AD-BFE4-5D9356116D61}" type="slidenum">
                <a:rPr lang="en-US" sz="3200">
                  <a:solidFill>
                    <a:schemeClr val="accent6">
                      <a:lumMod val="60000"/>
                      <a:lumOff val="40000"/>
                    </a:schemeClr>
                  </a:solidFill>
                </a:rPr>
                <a:pPr algn="ctr">
                  <a:defRPr/>
                </a:pPr>
                <a:t>8</a:t>
              </a:fld>
              <a:endParaRPr lang="ru-RU" sz="3200" dirty="0">
                <a:solidFill>
                  <a:schemeClr val="accent6">
                    <a:lumMod val="60000"/>
                    <a:lumOff val="40000"/>
                  </a:schemeClr>
                </a:solidFill>
              </a:endParaRPr>
            </a:p>
          </p:txBody>
        </p:sp>
        <p:cxnSp>
          <p:nvCxnSpPr>
            <p:cNvPr id="8" name="Прямая соединительная линия 7"/>
            <p:cNvCxnSpPr>
              <a:stCxn id="7" idx="0"/>
            </p:cNvCxnSpPr>
            <p:nvPr/>
          </p:nvCxnSpPr>
          <p:spPr>
            <a:xfrm rot="5400000" flipH="1" flipV="1">
              <a:off x="4760708" y="-3883283"/>
              <a:ext cx="1588" cy="8480897"/>
            </a:xfrm>
            <a:prstGeom prst="line">
              <a:avLst/>
            </a:prstGeom>
            <a:noFill/>
            <a:ln w="60325" cmpd="thickThin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9" name="Прямая соединительная линия 8"/>
            <p:cNvCxnSpPr>
              <a:endCxn id="7" idx="2"/>
            </p:cNvCxnSpPr>
            <p:nvPr/>
          </p:nvCxnSpPr>
          <p:spPr>
            <a:xfrm rot="16200000" flipV="1">
              <a:off x="-2885315" y="3762747"/>
              <a:ext cx="5893693" cy="11111"/>
            </a:xfrm>
            <a:prstGeom prst="line">
              <a:avLst/>
            </a:prstGeom>
            <a:noFill/>
            <a:ln w="60325" cmpd="thickThin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16" name="Rectangle 23"/>
          <p:cNvSpPr>
            <a:spLocks noChangeArrowheads="1"/>
          </p:cNvSpPr>
          <p:nvPr/>
        </p:nvSpPr>
        <p:spPr bwMode="auto">
          <a:xfrm>
            <a:off x="5326895" y="1847006"/>
            <a:ext cx="381710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/>
          <a:p>
            <a:pPr marL="457200" indent="-457200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Воспользуйтесь расширенным поиском услуг, просмотрите результаты поиска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Rectangle 12"/>
          <p:cNvSpPr>
            <a:spLocks noChangeArrowheads="1"/>
          </p:cNvSpPr>
          <p:nvPr/>
        </p:nvSpPr>
        <p:spPr bwMode="auto">
          <a:xfrm>
            <a:off x="107503" y="6344493"/>
            <a:ext cx="903649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Перейдем к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работе с органами власти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47006"/>
            <a:ext cx="5013603" cy="152324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501009"/>
            <a:ext cx="6911145" cy="136615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5" name="Rectangle 23"/>
          <p:cNvSpPr>
            <a:spLocks noChangeArrowheads="1"/>
          </p:cNvSpPr>
          <p:nvPr/>
        </p:nvSpPr>
        <p:spPr bwMode="auto">
          <a:xfrm>
            <a:off x="107504" y="5086925"/>
            <a:ext cx="878497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/>
          <a:p>
            <a:pPr marL="457200" indent="-457200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2. Воспользуйтесь расширенным поиском органов власти, НПА и рабочих документов, просмотрите результаты поиска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32573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984250" y="274638"/>
            <a:ext cx="770255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 smtClean="0">
                <a:solidFill>
                  <a:srgbClr val="006699"/>
                </a:solidFill>
              </a:rPr>
              <a:t>Работа с органами власти</a:t>
            </a:r>
            <a:endParaRPr lang="ru-RU" sz="2400" dirty="0"/>
          </a:p>
        </p:txBody>
      </p:sp>
      <p:sp>
        <p:nvSpPr>
          <p:cNvPr id="5" name="Rectangle 13"/>
          <p:cNvSpPr>
            <a:spLocks noChangeArrowheads="1"/>
          </p:cNvSpPr>
          <p:nvPr/>
        </p:nvSpPr>
        <p:spPr bwMode="auto">
          <a:xfrm>
            <a:off x="1115616" y="1372706"/>
            <a:ext cx="297299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2000" b="1" i="1" dirty="0" smtClean="0"/>
              <a:t>Создание органа власти</a:t>
            </a:r>
            <a:endParaRPr lang="en-US" sz="2000" b="1" i="1" dirty="0"/>
          </a:p>
        </p:txBody>
      </p:sp>
      <p:grpSp>
        <p:nvGrpSpPr>
          <p:cNvPr id="6" name="Группа 13"/>
          <p:cNvGrpSpPr>
            <a:grpSpLocks/>
          </p:cNvGrpSpPr>
          <p:nvPr/>
        </p:nvGrpSpPr>
        <p:grpSpPr bwMode="auto">
          <a:xfrm>
            <a:off x="55563" y="355600"/>
            <a:ext cx="8947150" cy="6359525"/>
            <a:chOff x="55977" y="356372"/>
            <a:chExt cx="8945973" cy="6358776"/>
          </a:xfrm>
        </p:grpSpPr>
        <p:sp>
          <p:nvSpPr>
            <p:cNvPr id="7" name="Овал 6"/>
            <p:cNvSpPr/>
            <p:nvPr/>
          </p:nvSpPr>
          <p:spPr>
            <a:xfrm>
              <a:off x="55977" y="357960"/>
              <a:ext cx="928565" cy="928578"/>
            </a:xfrm>
            <a:prstGeom prst="ellipse">
              <a:avLst/>
            </a:prstGeom>
            <a:noFill/>
            <a:ln w="60325" cmpd="thickThin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fld id="{97251726-59DA-41AD-BFE4-5D9356116D61}" type="slidenum">
                <a:rPr lang="en-US" sz="3200">
                  <a:solidFill>
                    <a:schemeClr val="accent6">
                      <a:lumMod val="60000"/>
                      <a:lumOff val="40000"/>
                    </a:schemeClr>
                  </a:solidFill>
                </a:rPr>
                <a:pPr algn="ctr">
                  <a:defRPr/>
                </a:pPr>
                <a:t>9</a:t>
              </a:fld>
              <a:endParaRPr lang="ru-RU" sz="3200" dirty="0">
                <a:solidFill>
                  <a:schemeClr val="accent6">
                    <a:lumMod val="60000"/>
                    <a:lumOff val="40000"/>
                  </a:schemeClr>
                </a:solidFill>
              </a:endParaRPr>
            </a:p>
          </p:txBody>
        </p:sp>
        <p:cxnSp>
          <p:nvCxnSpPr>
            <p:cNvPr id="8" name="Прямая соединительная линия 7"/>
            <p:cNvCxnSpPr>
              <a:stCxn id="7" idx="0"/>
            </p:cNvCxnSpPr>
            <p:nvPr/>
          </p:nvCxnSpPr>
          <p:spPr>
            <a:xfrm rot="5400000" flipH="1" flipV="1">
              <a:off x="4760708" y="-3883283"/>
              <a:ext cx="1588" cy="8480897"/>
            </a:xfrm>
            <a:prstGeom prst="line">
              <a:avLst/>
            </a:prstGeom>
            <a:noFill/>
            <a:ln w="60325" cmpd="thickThin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9" name="Прямая соединительная линия 8"/>
            <p:cNvCxnSpPr>
              <a:endCxn id="7" idx="2"/>
            </p:cNvCxnSpPr>
            <p:nvPr/>
          </p:nvCxnSpPr>
          <p:spPr>
            <a:xfrm rot="16200000" flipV="1">
              <a:off x="-2885315" y="3762747"/>
              <a:ext cx="5893693" cy="11111"/>
            </a:xfrm>
            <a:prstGeom prst="line">
              <a:avLst/>
            </a:prstGeom>
            <a:noFill/>
            <a:ln w="60325" cmpd="thickThin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16" name="Rectangle 23"/>
          <p:cNvSpPr>
            <a:spLocks noChangeArrowheads="1"/>
          </p:cNvSpPr>
          <p:nvPr/>
        </p:nvSpPr>
        <p:spPr bwMode="auto">
          <a:xfrm>
            <a:off x="5311058" y="1755046"/>
            <a:ext cx="394146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/>
          <a:p>
            <a:pPr marL="457200" indent="-457200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Нажмите кнопку 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Создать новый орган власти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Rectangle 12"/>
          <p:cNvSpPr>
            <a:spLocks noChangeArrowheads="1"/>
          </p:cNvSpPr>
          <p:nvPr/>
        </p:nvSpPr>
        <p:spPr bwMode="auto">
          <a:xfrm>
            <a:off x="107504" y="6344493"/>
            <a:ext cx="82804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Перейдем к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закладке «Офисы»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23"/>
          <p:cNvSpPr>
            <a:spLocks noChangeArrowheads="1"/>
          </p:cNvSpPr>
          <p:nvPr/>
        </p:nvSpPr>
        <p:spPr bwMode="auto">
          <a:xfrm>
            <a:off x="5311058" y="2399341"/>
            <a:ext cx="394146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/>
          <a:p>
            <a:pPr marL="457200" indent="-457200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2. Заполните закладки карточки органа власти: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760640" y="3068960"/>
            <a:ext cx="34918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Общие сведения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Контакты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Платежные реквизиты</a:t>
            </a:r>
            <a:endParaRPr lang="ru-RU" dirty="0"/>
          </a:p>
        </p:txBody>
      </p:sp>
      <p:sp>
        <p:nvSpPr>
          <p:cNvPr id="17" name="Rectangle 23"/>
          <p:cNvSpPr>
            <a:spLocks noChangeArrowheads="1"/>
          </p:cNvSpPr>
          <p:nvPr/>
        </p:nvSpPr>
        <p:spPr bwMode="auto">
          <a:xfrm>
            <a:off x="5311058" y="4301586"/>
            <a:ext cx="394146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/>
          <a:p>
            <a:pPr marL="457200" indent="-457200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. Нажмите кнопку 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Сохранить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461" y="1729720"/>
            <a:ext cx="5158619" cy="3156049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182424390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14614</TotalTime>
  <Words>714</Words>
  <Application>Microsoft Office PowerPoint</Application>
  <PresentationFormat>Экран (4:3)</PresentationFormat>
  <Paragraphs>128</Paragraphs>
  <Slides>15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Методические материалы</vt:lpstr>
      <vt:lpstr>Основы работы с Федеральным реестром</vt:lpstr>
      <vt:lpstr>Основы работы с Федеральным реестром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Методические материалы</dc:title>
  <dc:creator>Afanasyeva Ekaterina</dc:creator>
  <cp:lastModifiedBy>Akulicheva</cp:lastModifiedBy>
  <cp:revision>51</cp:revision>
  <dcterms:created xsi:type="dcterms:W3CDTF">2014-10-06T08:00:35Z</dcterms:created>
  <dcterms:modified xsi:type="dcterms:W3CDTF">2015-03-02T07:51:47Z</dcterms:modified>
</cp:coreProperties>
</file>